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71" r:id="rId3"/>
    <p:sldId id="267" r:id="rId4"/>
    <p:sldId id="28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79" r:id="rId16"/>
    <p:sldId id="282" r:id="rId17"/>
    <p:sldId id="283" r:id="rId18"/>
    <p:sldId id="285" r:id="rId19"/>
    <p:sldId id="286" r:id="rId20"/>
    <p:sldId id="288" r:id="rId21"/>
    <p:sldId id="287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01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60" autoAdjust="0"/>
  </p:normalViewPr>
  <p:slideViewPr>
    <p:cSldViewPr>
      <p:cViewPr>
        <p:scale>
          <a:sx n="98" d="100"/>
          <a:sy n="98" d="100"/>
        </p:scale>
        <p:origin x="-200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25A4A-D9C1-4FCF-ABAE-A65F751077D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A73846-2212-4BA6-A997-EFC0E5A5FF4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Формы взаимодействия с родителями</a:t>
          </a:r>
          <a:endParaRPr lang="ru-RU" sz="20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D18D4CF-6423-4249-B8A0-A40C3A0EB318}" type="parTrans" cxnId="{52B78516-A4E2-469C-8474-A28092AB2839}">
      <dgm:prSet/>
      <dgm:spPr/>
      <dgm:t>
        <a:bodyPr/>
        <a:lstStyle/>
        <a:p>
          <a:endParaRPr lang="ru-RU"/>
        </a:p>
      </dgm:t>
    </dgm:pt>
    <dgm:pt modelId="{1B3AC2D6-D3C7-407B-AA3A-BC609D37A893}" type="sibTrans" cxnId="{52B78516-A4E2-469C-8474-A28092AB2839}">
      <dgm:prSet/>
      <dgm:spPr/>
      <dgm:t>
        <a:bodyPr/>
        <a:lstStyle/>
        <a:p>
          <a:endParaRPr lang="ru-RU"/>
        </a:p>
      </dgm:t>
    </dgm:pt>
    <dgm:pt modelId="{9BD9E8E9-C89E-4A68-87A9-B11D2DE722D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Традиционные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F30BBFB-D09E-4E8D-BCD0-A6F8DDFE523A}" type="parTrans" cxnId="{57AF6145-F85C-46BF-AC1C-42146280863F}">
      <dgm:prSet/>
      <dgm:spPr/>
      <dgm:t>
        <a:bodyPr/>
        <a:lstStyle/>
        <a:p>
          <a:endParaRPr lang="ru-RU"/>
        </a:p>
      </dgm:t>
    </dgm:pt>
    <dgm:pt modelId="{73459989-8B6A-4865-80FC-29E42D6692C9}" type="sibTrans" cxnId="{57AF6145-F85C-46BF-AC1C-42146280863F}">
      <dgm:prSet/>
      <dgm:spPr/>
      <dgm:t>
        <a:bodyPr/>
        <a:lstStyle/>
        <a:p>
          <a:endParaRPr lang="ru-RU"/>
        </a:p>
      </dgm:t>
    </dgm:pt>
    <dgm:pt modelId="{170DAB16-BBED-4242-B8F7-4CE25CEF54FA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Консультации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Родительские собрания</a:t>
          </a:r>
        </a:p>
        <a:p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Стенды для родителей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CC2A00A-DFB6-452D-905E-377535854F7D}" type="parTrans" cxnId="{22A51F5F-9693-4EC5-9DE7-82F69C98E6C3}">
      <dgm:prSet/>
      <dgm:spPr/>
      <dgm:t>
        <a:bodyPr/>
        <a:lstStyle/>
        <a:p>
          <a:endParaRPr lang="ru-RU"/>
        </a:p>
      </dgm:t>
    </dgm:pt>
    <dgm:pt modelId="{9987B11C-BAD1-4DCA-B98F-E110D8B5B76F}" type="sibTrans" cxnId="{22A51F5F-9693-4EC5-9DE7-82F69C98E6C3}">
      <dgm:prSet/>
      <dgm:spPr/>
      <dgm:t>
        <a:bodyPr/>
        <a:lstStyle/>
        <a:p>
          <a:endParaRPr lang="ru-RU"/>
        </a:p>
      </dgm:t>
    </dgm:pt>
    <dgm:pt modelId="{C1FE68E1-9602-4118-9742-EA2A2BD8209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Нетрадиционные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A8D8FDA-A590-4CA1-86ED-D3E9249CC69B}" type="parTrans" cxnId="{E321E683-54EE-4A60-BFC3-D1FAE27B564F}">
      <dgm:prSet/>
      <dgm:spPr/>
      <dgm:t>
        <a:bodyPr/>
        <a:lstStyle/>
        <a:p>
          <a:endParaRPr lang="ru-RU"/>
        </a:p>
      </dgm:t>
    </dgm:pt>
    <dgm:pt modelId="{60667406-1DD3-4B86-BF72-5A890749EBCB}" type="sibTrans" cxnId="{E321E683-54EE-4A60-BFC3-D1FAE27B564F}">
      <dgm:prSet/>
      <dgm:spPr/>
      <dgm:t>
        <a:bodyPr/>
        <a:lstStyle/>
        <a:p>
          <a:endParaRPr lang="ru-RU"/>
        </a:p>
      </dgm:t>
    </dgm:pt>
    <dgm:pt modelId="{2F3755E8-5016-4EE2-BF1A-FAB1A2114F3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Родительский клуб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0941E2-3DF2-4983-83EB-C9FC4FBA20DE}" type="parTrans" cxnId="{23518D25-126F-4C18-830E-D4025936D53B}">
      <dgm:prSet/>
      <dgm:spPr/>
      <dgm:t>
        <a:bodyPr/>
        <a:lstStyle/>
        <a:p>
          <a:endParaRPr lang="ru-RU"/>
        </a:p>
      </dgm:t>
    </dgm:pt>
    <dgm:pt modelId="{CDED9B7D-30B8-4E2E-9FCA-4413AB68F34E}" type="sibTrans" cxnId="{23518D25-126F-4C18-830E-D4025936D53B}">
      <dgm:prSet/>
      <dgm:spPr/>
      <dgm:t>
        <a:bodyPr/>
        <a:lstStyle/>
        <a:p>
          <a:endParaRPr lang="ru-RU"/>
        </a:p>
      </dgm:t>
    </dgm:pt>
    <dgm:pt modelId="{61D175A1-E152-40C1-A8EA-E29DC7623716}" type="pres">
      <dgm:prSet presAssocID="{90A25A4A-D9C1-4FCF-ABAE-A65F751077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0E0E55-4C58-4474-AF14-A6826E3C2CBB}" type="pres">
      <dgm:prSet presAssocID="{7CA73846-2212-4BA6-A997-EFC0E5A5FF48}" presName="hierRoot1" presStyleCnt="0"/>
      <dgm:spPr/>
    </dgm:pt>
    <dgm:pt modelId="{FB9073CF-4AB1-454C-B10F-9AE37ADF16C3}" type="pres">
      <dgm:prSet presAssocID="{7CA73846-2212-4BA6-A997-EFC0E5A5FF48}" presName="composite" presStyleCnt="0"/>
      <dgm:spPr/>
    </dgm:pt>
    <dgm:pt modelId="{63156236-6ED3-47CF-93BF-77C950A41A23}" type="pres">
      <dgm:prSet presAssocID="{7CA73846-2212-4BA6-A997-EFC0E5A5FF48}" presName="background" presStyleLbl="node0" presStyleIdx="0" presStyleCnt="1"/>
      <dgm:spPr/>
    </dgm:pt>
    <dgm:pt modelId="{D83BA361-8388-4126-AFC7-63DD4D2918B4}" type="pres">
      <dgm:prSet presAssocID="{7CA73846-2212-4BA6-A997-EFC0E5A5FF4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C57A3-6419-42FF-B506-C06020A6091C}" type="pres">
      <dgm:prSet presAssocID="{7CA73846-2212-4BA6-A997-EFC0E5A5FF48}" presName="hierChild2" presStyleCnt="0"/>
      <dgm:spPr/>
    </dgm:pt>
    <dgm:pt modelId="{768809E0-E121-42A5-B33D-9F00CC5E6AD7}" type="pres">
      <dgm:prSet presAssocID="{1F30BBFB-D09E-4E8D-BCD0-A6F8DDFE523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1F0E27C-6DC4-4116-97D3-7EAABE6ADAB5}" type="pres">
      <dgm:prSet presAssocID="{9BD9E8E9-C89E-4A68-87A9-B11D2DE722D3}" presName="hierRoot2" presStyleCnt="0"/>
      <dgm:spPr/>
    </dgm:pt>
    <dgm:pt modelId="{556DD554-0057-4F2B-ACC3-C389D1E4D6E0}" type="pres">
      <dgm:prSet presAssocID="{9BD9E8E9-C89E-4A68-87A9-B11D2DE722D3}" presName="composite2" presStyleCnt="0"/>
      <dgm:spPr/>
    </dgm:pt>
    <dgm:pt modelId="{0BC706D5-4E51-4729-BDE1-F3F623F16856}" type="pres">
      <dgm:prSet presAssocID="{9BD9E8E9-C89E-4A68-87A9-B11D2DE722D3}" presName="background2" presStyleLbl="node2" presStyleIdx="0" presStyleCnt="2"/>
      <dgm:spPr/>
    </dgm:pt>
    <dgm:pt modelId="{E1489DC0-020D-423B-9CCF-985F80686B26}" type="pres">
      <dgm:prSet presAssocID="{9BD9E8E9-C89E-4A68-87A9-B11D2DE722D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85AA3A-8807-46B0-B37B-9F48F2D32342}" type="pres">
      <dgm:prSet presAssocID="{9BD9E8E9-C89E-4A68-87A9-B11D2DE722D3}" presName="hierChild3" presStyleCnt="0"/>
      <dgm:spPr/>
    </dgm:pt>
    <dgm:pt modelId="{CE82F066-7D01-467A-8A09-B2FC4D58D59D}" type="pres">
      <dgm:prSet presAssocID="{BCC2A00A-DFB6-452D-905E-377535854F7D}" presName="Name17" presStyleLbl="parChTrans1D3" presStyleIdx="0" presStyleCnt="2"/>
      <dgm:spPr/>
      <dgm:t>
        <a:bodyPr/>
        <a:lstStyle/>
        <a:p>
          <a:endParaRPr lang="ru-RU"/>
        </a:p>
      </dgm:t>
    </dgm:pt>
    <dgm:pt modelId="{194E6EC3-5A80-4381-A410-B782EC06182D}" type="pres">
      <dgm:prSet presAssocID="{170DAB16-BBED-4242-B8F7-4CE25CEF54FA}" presName="hierRoot3" presStyleCnt="0"/>
      <dgm:spPr/>
    </dgm:pt>
    <dgm:pt modelId="{492E0C4F-5FE0-466C-AC64-4A1D5B639CC4}" type="pres">
      <dgm:prSet presAssocID="{170DAB16-BBED-4242-B8F7-4CE25CEF54FA}" presName="composite3" presStyleCnt="0"/>
      <dgm:spPr/>
    </dgm:pt>
    <dgm:pt modelId="{A31B2264-C2AE-46C7-8682-AA1990F15E5A}" type="pres">
      <dgm:prSet presAssocID="{170DAB16-BBED-4242-B8F7-4CE25CEF54FA}" presName="background3" presStyleLbl="node3" presStyleIdx="0" presStyleCnt="2"/>
      <dgm:spPr/>
    </dgm:pt>
    <dgm:pt modelId="{7C8A1014-250E-428C-8474-B8C4AF23A957}" type="pres">
      <dgm:prSet presAssocID="{170DAB16-BBED-4242-B8F7-4CE25CEF54F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5056B-344B-4B1A-ACDC-0952BE0282AD}" type="pres">
      <dgm:prSet presAssocID="{170DAB16-BBED-4242-B8F7-4CE25CEF54FA}" presName="hierChild4" presStyleCnt="0"/>
      <dgm:spPr/>
    </dgm:pt>
    <dgm:pt modelId="{59A5AC3D-2E40-48C2-A064-6443BF4274AE}" type="pres">
      <dgm:prSet presAssocID="{6A8D8FDA-A590-4CA1-86ED-D3E9249CC69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43EDFDCE-41CE-4C5C-BC6D-E512498083A0}" type="pres">
      <dgm:prSet presAssocID="{C1FE68E1-9602-4118-9742-EA2A2BD82095}" presName="hierRoot2" presStyleCnt="0"/>
      <dgm:spPr/>
    </dgm:pt>
    <dgm:pt modelId="{FED7EC14-575B-4FD2-83A9-7EF383B64733}" type="pres">
      <dgm:prSet presAssocID="{C1FE68E1-9602-4118-9742-EA2A2BD82095}" presName="composite2" presStyleCnt="0"/>
      <dgm:spPr/>
    </dgm:pt>
    <dgm:pt modelId="{28DD0643-F119-4848-9286-9D790865EA2B}" type="pres">
      <dgm:prSet presAssocID="{C1FE68E1-9602-4118-9742-EA2A2BD82095}" presName="background2" presStyleLbl="node2" presStyleIdx="1" presStyleCnt="2"/>
      <dgm:spPr/>
    </dgm:pt>
    <dgm:pt modelId="{95345C54-7C99-4035-96F1-C0D98B85D05E}" type="pres">
      <dgm:prSet presAssocID="{C1FE68E1-9602-4118-9742-EA2A2BD8209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456901-27C1-406C-9943-D86B6F0F859D}" type="pres">
      <dgm:prSet presAssocID="{C1FE68E1-9602-4118-9742-EA2A2BD82095}" presName="hierChild3" presStyleCnt="0"/>
      <dgm:spPr/>
    </dgm:pt>
    <dgm:pt modelId="{65520C8B-46A2-48E4-9DD2-AEF13C7E3108}" type="pres">
      <dgm:prSet presAssocID="{D50941E2-3DF2-4983-83EB-C9FC4FBA20D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C4BBC943-D291-44D3-8961-C83BB6614DAA}" type="pres">
      <dgm:prSet presAssocID="{2F3755E8-5016-4EE2-BF1A-FAB1A2114F3E}" presName="hierRoot3" presStyleCnt="0"/>
      <dgm:spPr/>
    </dgm:pt>
    <dgm:pt modelId="{012C4EFB-B1B4-464F-BA87-5B46684D7F68}" type="pres">
      <dgm:prSet presAssocID="{2F3755E8-5016-4EE2-BF1A-FAB1A2114F3E}" presName="composite3" presStyleCnt="0"/>
      <dgm:spPr/>
    </dgm:pt>
    <dgm:pt modelId="{9F41EDF5-2B78-4121-A33F-C6CD2FF7E472}" type="pres">
      <dgm:prSet presAssocID="{2F3755E8-5016-4EE2-BF1A-FAB1A2114F3E}" presName="background3" presStyleLbl="node3" presStyleIdx="1" presStyleCnt="2"/>
      <dgm:spPr/>
    </dgm:pt>
    <dgm:pt modelId="{86BC17DE-66D8-43E1-993D-680B91B4538E}" type="pres">
      <dgm:prSet presAssocID="{2F3755E8-5016-4EE2-BF1A-FAB1A2114F3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907733-E8FD-4482-8C67-589A44B37439}" type="pres">
      <dgm:prSet presAssocID="{2F3755E8-5016-4EE2-BF1A-FAB1A2114F3E}" presName="hierChild4" presStyleCnt="0"/>
      <dgm:spPr/>
    </dgm:pt>
  </dgm:ptLst>
  <dgm:cxnLst>
    <dgm:cxn modelId="{EC6BDD7C-0CC9-4A41-AA0C-920D0F62A8C5}" type="presOf" srcId="{1F30BBFB-D09E-4E8D-BCD0-A6F8DDFE523A}" destId="{768809E0-E121-42A5-B33D-9F00CC5E6AD7}" srcOrd="0" destOrd="0" presId="urn:microsoft.com/office/officeart/2005/8/layout/hierarchy1"/>
    <dgm:cxn modelId="{1901C35C-874E-4A92-8AB1-B16A1344C26B}" type="presOf" srcId="{6A8D8FDA-A590-4CA1-86ED-D3E9249CC69B}" destId="{59A5AC3D-2E40-48C2-A064-6443BF4274AE}" srcOrd="0" destOrd="0" presId="urn:microsoft.com/office/officeart/2005/8/layout/hierarchy1"/>
    <dgm:cxn modelId="{A066E953-C5DB-4273-ABFA-08DC8A3C7672}" type="presOf" srcId="{9BD9E8E9-C89E-4A68-87A9-B11D2DE722D3}" destId="{E1489DC0-020D-423B-9CCF-985F80686B26}" srcOrd="0" destOrd="0" presId="urn:microsoft.com/office/officeart/2005/8/layout/hierarchy1"/>
    <dgm:cxn modelId="{FA5D1660-E176-4AD8-A084-8DB93725D7AB}" type="presOf" srcId="{BCC2A00A-DFB6-452D-905E-377535854F7D}" destId="{CE82F066-7D01-467A-8A09-B2FC4D58D59D}" srcOrd="0" destOrd="0" presId="urn:microsoft.com/office/officeart/2005/8/layout/hierarchy1"/>
    <dgm:cxn modelId="{57AF6145-F85C-46BF-AC1C-42146280863F}" srcId="{7CA73846-2212-4BA6-A997-EFC0E5A5FF48}" destId="{9BD9E8E9-C89E-4A68-87A9-B11D2DE722D3}" srcOrd="0" destOrd="0" parTransId="{1F30BBFB-D09E-4E8D-BCD0-A6F8DDFE523A}" sibTransId="{73459989-8B6A-4865-80FC-29E42D6692C9}"/>
    <dgm:cxn modelId="{62104CE0-31FB-48E8-A94B-B608A52F4347}" type="presOf" srcId="{170DAB16-BBED-4242-B8F7-4CE25CEF54FA}" destId="{7C8A1014-250E-428C-8474-B8C4AF23A957}" srcOrd="0" destOrd="0" presId="urn:microsoft.com/office/officeart/2005/8/layout/hierarchy1"/>
    <dgm:cxn modelId="{52B78516-A4E2-469C-8474-A28092AB2839}" srcId="{90A25A4A-D9C1-4FCF-ABAE-A65F751077DA}" destId="{7CA73846-2212-4BA6-A997-EFC0E5A5FF48}" srcOrd="0" destOrd="0" parTransId="{CD18D4CF-6423-4249-B8A0-A40C3A0EB318}" sibTransId="{1B3AC2D6-D3C7-407B-AA3A-BC609D37A893}"/>
    <dgm:cxn modelId="{E321E683-54EE-4A60-BFC3-D1FAE27B564F}" srcId="{7CA73846-2212-4BA6-A997-EFC0E5A5FF48}" destId="{C1FE68E1-9602-4118-9742-EA2A2BD82095}" srcOrd="1" destOrd="0" parTransId="{6A8D8FDA-A590-4CA1-86ED-D3E9249CC69B}" sibTransId="{60667406-1DD3-4B86-BF72-5A890749EBCB}"/>
    <dgm:cxn modelId="{23518D25-126F-4C18-830E-D4025936D53B}" srcId="{C1FE68E1-9602-4118-9742-EA2A2BD82095}" destId="{2F3755E8-5016-4EE2-BF1A-FAB1A2114F3E}" srcOrd="0" destOrd="0" parTransId="{D50941E2-3DF2-4983-83EB-C9FC4FBA20DE}" sibTransId="{CDED9B7D-30B8-4E2E-9FCA-4413AB68F34E}"/>
    <dgm:cxn modelId="{60282166-2231-4BB9-AD21-5CAAE8E947CB}" type="presOf" srcId="{D50941E2-3DF2-4983-83EB-C9FC4FBA20DE}" destId="{65520C8B-46A2-48E4-9DD2-AEF13C7E3108}" srcOrd="0" destOrd="0" presId="urn:microsoft.com/office/officeart/2005/8/layout/hierarchy1"/>
    <dgm:cxn modelId="{22A51F5F-9693-4EC5-9DE7-82F69C98E6C3}" srcId="{9BD9E8E9-C89E-4A68-87A9-B11D2DE722D3}" destId="{170DAB16-BBED-4242-B8F7-4CE25CEF54FA}" srcOrd="0" destOrd="0" parTransId="{BCC2A00A-DFB6-452D-905E-377535854F7D}" sibTransId="{9987B11C-BAD1-4DCA-B98F-E110D8B5B76F}"/>
    <dgm:cxn modelId="{FAFE2686-7C85-44CF-B2D6-86AF120BF578}" type="presOf" srcId="{C1FE68E1-9602-4118-9742-EA2A2BD82095}" destId="{95345C54-7C99-4035-96F1-C0D98B85D05E}" srcOrd="0" destOrd="0" presId="urn:microsoft.com/office/officeart/2005/8/layout/hierarchy1"/>
    <dgm:cxn modelId="{E778068C-C9F0-46BC-9F92-5EBB86FB29C5}" type="presOf" srcId="{2F3755E8-5016-4EE2-BF1A-FAB1A2114F3E}" destId="{86BC17DE-66D8-43E1-993D-680B91B4538E}" srcOrd="0" destOrd="0" presId="urn:microsoft.com/office/officeart/2005/8/layout/hierarchy1"/>
    <dgm:cxn modelId="{CBD2C257-66D7-4F11-BB5D-4B023C72E056}" type="presOf" srcId="{90A25A4A-D9C1-4FCF-ABAE-A65F751077DA}" destId="{61D175A1-E152-40C1-A8EA-E29DC7623716}" srcOrd="0" destOrd="0" presId="urn:microsoft.com/office/officeart/2005/8/layout/hierarchy1"/>
    <dgm:cxn modelId="{2F63FB26-9480-468C-9647-D7FE850B1675}" type="presOf" srcId="{7CA73846-2212-4BA6-A997-EFC0E5A5FF48}" destId="{D83BA361-8388-4126-AFC7-63DD4D2918B4}" srcOrd="0" destOrd="0" presId="urn:microsoft.com/office/officeart/2005/8/layout/hierarchy1"/>
    <dgm:cxn modelId="{10899B3A-ED95-4738-977A-0A265259BD93}" type="presParOf" srcId="{61D175A1-E152-40C1-A8EA-E29DC7623716}" destId="{C50E0E55-4C58-4474-AF14-A6826E3C2CBB}" srcOrd="0" destOrd="0" presId="urn:microsoft.com/office/officeart/2005/8/layout/hierarchy1"/>
    <dgm:cxn modelId="{75BA5547-5B0E-41E6-8C7C-D7C4F7C2B58C}" type="presParOf" srcId="{C50E0E55-4C58-4474-AF14-A6826E3C2CBB}" destId="{FB9073CF-4AB1-454C-B10F-9AE37ADF16C3}" srcOrd="0" destOrd="0" presId="urn:microsoft.com/office/officeart/2005/8/layout/hierarchy1"/>
    <dgm:cxn modelId="{63894AED-5317-497A-B772-E0D2D31AE9A8}" type="presParOf" srcId="{FB9073CF-4AB1-454C-B10F-9AE37ADF16C3}" destId="{63156236-6ED3-47CF-93BF-77C950A41A23}" srcOrd="0" destOrd="0" presId="urn:microsoft.com/office/officeart/2005/8/layout/hierarchy1"/>
    <dgm:cxn modelId="{979979F4-F36A-46C1-8EB3-1B0E88382F9D}" type="presParOf" srcId="{FB9073CF-4AB1-454C-B10F-9AE37ADF16C3}" destId="{D83BA361-8388-4126-AFC7-63DD4D2918B4}" srcOrd="1" destOrd="0" presId="urn:microsoft.com/office/officeart/2005/8/layout/hierarchy1"/>
    <dgm:cxn modelId="{79284FC7-2BAB-4BE7-96BB-00D6FAFF62CD}" type="presParOf" srcId="{C50E0E55-4C58-4474-AF14-A6826E3C2CBB}" destId="{45AC57A3-6419-42FF-B506-C06020A6091C}" srcOrd="1" destOrd="0" presId="urn:microsoft.com/office/officeart/2005/8/layout/hierarchy1"/>
    <dgm:cxn modelId="{22329203-70BC-4F82-A432-F3F72D942D85}" type="presParOf" srcId="{45AC57A3-6419-42FF-B506-C06020A6091C}" destId="{768809E0-E121-42A5-B33D-9F00CC5E6AD7}" srcOrd="0" destOrd="0" presId="urn:microsoft.com/office/officeart/2005/8/layout/hierarchy1"/>
    <dgm:cxn modelId="{C23AB6C2-48A6-40FB-8D99-47B61CDA2530}" type="presParOf" srcId="{45AC57A3-6419-42FF-B506-C06020A6091C}" destId="{61F0E27C-6DC4-4116-97D3-7EAABE6ADAB5}" srcOrd="1" destOrd="0" presId="urn:microsoft.com/office/officeart/2005/8/layout/hierarchy1"/>
    <dgm:cxn modelId="{42234887-7F02-40A8-AC2B-953E3B75B450}" type="presParOf" srcId="{61F0E27C-6DC4-4116-97D3-7EAABE6ADAB5}" destId="{556DD554-0057-4F2B-ACC3-C389D1E4D6E0}" srcOrd="0" destOrd="0" presId="urn:microsoft.com/office/officeart/2005/8/layout/hierarchy1"/>
    <dgm:cxn modelId="{42E4C8B7-AE4F-4614-847F-A002AE4AB85C}" type="presParOf" srcId="{556DD554-0057-4F2B-ACC3-C389D1E4D6E0}" destId="{0BC706D5-4E51-4729-BDE1-F3F623F16856}" srcOrd="0" destOrd="0" presId="urn:microsoft.com/office/officeart/2005/8/layout/hierarchy1"/>
    <dgm:cxn modelId="{436C2EF1-825D-4FC7-A0D2-C8C0E07D1DF7}" type="presParOf" srcId="{556DD554-0057-4F2B-ACC3-C389D1E4D6E0}" destId="{E1489DC0-020D-423B-9CCF-985F80686B26}" srcOrd="1" destOrd="0" presId="urn:microsoft.com/office/officeart/2005/8/layout/hierarchy1"/>
    <dgm:cxn modelId="{05E4E982-62DA-45C0-89C2-95C01CEC2912}" type="presParOf" srcId="{61F0E27C-6DC4-4116-97D3-7EAABE6ADAB5}" destId="{7A85AA3A-8807-46B0-B37B-9F48F2D32342}" srcOrd="1" destOrd="0" presId="urn:microsoft.com/office/officeart/2005/8/layout/hierarchy1"/>
    <dgm:cxn modelId="{EB9EC3F9-B87D-48D7-9FB5-7ECE1018A4FF}" type="presParOf" srcId="{7A85AA3A-8807-46B0-B37B-9F48F2D32342}" destId="{CE82F066-7D01-467A-8A09-B2FC4D58D59D}" srcOrd="0" destOrd="0" presId="urn:microsoft.com/office/officeart/2005/8/layout/hierarchy1"/>
    <dgm:cxn modelId="{E65A1A20-1259-4E9E-BBF9-8EDA2CF4C217}" type="presParOf" srcId="{7A85AA3A-8807-46B0-B37B-9F48F2D32342}" destId="{194E6EC3-5A80-4381-A410-B782EC06182D}" srcOrd="1" destOrd="0" presId="urn:microsoft.com/office/officeart/2005/8/layout/hierarchy1"/>
    <dgm:cxn modelId="{160566C2-BEB2-458F-9329-E80D335573CC}" type="presParOf" srcId="{194E6EC3-5A80-4381-A410-B782EC06182D}" destId="{492E0C4F-5FE0-466C-AC64-4A1D5B639CC4}" srcOrd="0" destOrd="0" presId="urn:microsoft.com/office/officeart/2005/8/layout/hierarchy1"/>
    <dgm:cxn modelId="{7AC69DEA-4509-4043-B38A-73723FFA54E7}" type="presParOf" srcId="{492E0C4F-5FE0-466C-AC64-4A1D5B639CC4}" destId="{A31B2264-C2AE-46C7-8682-AA1990F15E5A}" srcOrd="0" destOrd="0" presId="urn:microsoft.com/office/officeart/2005/8/layout/hierarchy1"/>
    <dgm:cxn modelId="{0429ED6A-ACA1-4590-82FE-92A6F7E024B4}" type="presParOf" srcId="{492E0C4F-5FE0-466C-AC64-4A1D5B639CC4}" destId="{7C8A1014-250E-428C-8474-B8C4AF23A957}" srcOrd="1" destOrd="0" presId="urn:microsoft.com/office/officeart/2005/8/layout/hierarchy1"/>
    <dgm:cxn modelId="{C13AB906-6276-457B-A025-B31B2E922D07}" type="presParOf" srcId="{194E6EC3-5A80-4381-A410-B782EC06182D}" destId="{9415056B-344B-4B1A-ACDC-0952BE0282AD}" srcOrd="1" destOrd="0" presId="urn:microsoft.com/office/officeart/2005/8/layout/hierarchy1"/>
    <dgm:cxn modelId="{FD43F4F9-54F9-4282-97E7-5532E4B1E667}" type="presParOf" srcId="{45AC57A3-6419-42FF-B506-C06020A6091C}" destId="{59A5AC3D-2E40-48C2-A064-6443BF4274AE}" srcOrd="2" destOrd="0" presId="urn:microsoft.com/office/officeart/2005/8/layout/hierarchy1"/>
    <dgm:cxn modelId="{6B8DB8FB-C360-412E-B87A-0E6DA934CFB0}" type="presParOf" srcId="{45AC57A3-6419-42FF-B506-C06020A6091C}" destId="{43EDFDCE-41CE-4C5C-BC6D-E512498083A0}" srcOrd="3" destOrd="0" presId="urn:microsoft.com/office/officeart/2005/8/layout/hierarchy1"/>
    <dgm:cxn modelId="{0A4E32DE-2DBA-4167-9C98-703E7B7F95D0}" type="presParOf" srcId="{43EDFDCE-41CE-4C5C-BC6D-E512498083A0}" destId="{FED7EC14-575B-4FD2-83A9-7EF383B64733}" srcOrd="0" destOrd="0" presId="urn:microsoft.com/office/officeart/2005/8/layout/hierarchy1"/>
    <dgm:cxn modelId="{818D1C42-4607-4C9B-8FE7-8E597809A83E}" type="presParOf" srcId="{FED7EC14-575B-4FD2-83A9-7EF383B64733}" destId="{28DD0643-F119-4848-9286-9D790865EA2B}" srcOrd="0" destOrd="0" presId="urn:microsoft.com/office/officeart/2005/8/layout/hierarchy1"/>
    <dgm:cxn modelId="{92BC0F52-B60A-48AF-B90D-B2AA8083A864}" type="presParOf" srcId="{FED7EC14-575B-4FD2-83A9-7EF383B64733}" destId="{95345C54-7C99-4035-96F1-C0D98B85D05E}" srcOrd="1" destOrd="0" presId="urn:microsoft.com/office/officeart/2005/8/layout/hierarchy1"/>
    <dgm:cxn modelId="{6E0BAE37-A2DB-4A75-8E3F-76A965355545}" type="presParOf" srcId="{43EDFDCE-41CE-4C5C-BC6D-E512498083A0}" destId="{D9456901-27C1-406C-9943-D86B6F0F859D}" srcOrd="1" destOrd="0" presId="urn:microsoft.com/office/officeart/2005/8/layout/hierarchy1"/>
    <dgm:cxn modelId="{6257608F-75C1-4DD7-B9DD-5FB7091EDA83}" type="presParOf" srcId="{D9456901-27C1-406C-9943-D86B6F0F859D}" destId="{65520C8B-46A2-48E4-9DD2-AEF13C7E3108}" srcOrd="0" destOrd="0" presId="urn:microsoft.com/office/officeart/2005/8/layout/hierarchy1"/>
    <dgm:cxn modelId="{52C8D10C-0539-4BD9-91B7-4093BD7E9410}" type="presParOf" srcId="{D9456901-27C1-406C-9943-D86B6F0F859D}" destId="{C4BBC943-D291-44D3-8961-C83BB6614DAA}" srcOrd="1" destOrd="0" presId="urn:microsoft.com/office/officeart/2005/8/layout/hierarchy1"/>
    <dgm:cxn modelId="{B529AD43-D49B-4342-8627-02E8E5881728}" type="presParOf" srcId="{C4BBC943-D291-44D3-8961-C83BB6614DAA}" destId="{012C4EFB-B1B4-464F-BA87-5B46684D7F68}" srcOrd="0" destOrd="0" presId="urn:microsoft.com/office/officeart/2005/8/layout/hierarchy1"/>
    <dgm:cxn modelId="{367E6193-4177-4334-A1B6-A215E7DED020}" type="presParOf" srcId="{012C4EFB-B1B4-464F-BA87-5B46684D7F68}" destId="{9F41EDF5-2B78-4121-A33F-C6CD2FF7E472}" srcOrd="0" destOrd="0" presId="urn:microsoft.com/office/officeart/2005/8/layout/hierarchy1"/>
    <dgm:cxn modelId="{0EE67522-9571-4B5E-8953-FF645774C113}" type="presParOf" srcId="{012C4EFB-B1B4-464F-BA87-5B46684D7F68}" destId="{86BC17DE-66D8-43E1-993D-680B91B4538E}" srcOrd="1" destOrd="0" presId="urn:microsoft.com/office/officeart/2005/8/layout/hierarchy1"/>
    <dgm:cxn modelId="{7A526F45-DE56-481E-B592-3EE643A686D0}" type="presParOf" srcId="{C4BBC943-D291-44D3-8961-C83BB6614DAA}" destId="{18907733-E8FD-4482-8C67-589A44B374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520C8B-46A2-48E4-9DD2-AEF13C7E3108}">
      <dsp:nvSpPr>
        <dsp:cNvPr id="0" name=""/>
        <dsp:cNvSpPr/>
      </dsp:nvSpPr>
      <dsp:spPr>
        <a:xfrm>
          <a:off x="5265928" y="3469835"/>
          <a:ext cx="91440" cy="646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17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5AC3D-2E40-48C2-A064-6443BF4274AE}">
      <dsp:nvSpPr>
        <dsp:cNvPr id="0" name=""/>
        <dsp:cNvSpPr/>
      </dsp:nvSpPr>
      <dsp:spPr>
        <a:xfrm>
          <a:off x="3953873" y="1412806"/>
          <a:ext cx="1357775" cy="646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351"/>
              </a:lnTo>
              <a:lnTo>
                <a:pt x="1357775" y="440351"/>
              </a:lnTo>
              <a:lnTo>
                <a:pt x="1357775" y="64617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2F066-7D01-467A-8A09-B2FC4D58D59D}">
      <dsp:nvSpPr>
        <dsp:cNvPr id="0" name=""/>
        <dsp:cNvSpPr/>
      </dsp:nvSpPr>
      <dsp:spPr>
        <a:xfrm>
          <a:off x="2550378" y="3469835"/>
          <a:ext cx="91440" cy="6461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617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809E0-E121-42A5-B33D-9F00CC5E6AD7}">
      <dsp:nvSpPr>
        <dsp:cNvPr id="0" name=""/>
        <dsp:cNvSpPr/>
      </dsp:nvSpPr>
      <dsp:spPr>
        <a:xfrm>
          <a:off x="2596098" y="1412806"/>
          <a:ext cx="1357775" cy="646177"/>
        </a:xfrm>
        <a:custGeom>
          <a:avLst/>
          <a:gdLst/>
          <a:ahLst/>
          <a:cxnLst/>
          <a:rect l="0" t="0" r="0" b="0"/>
          <a:pathLst>
            <a:path>
              <a:moveTo>
                <a:pt x="1357775" y="0"/>
              </a:moveTo>
              <a:lnTo>
                <a:pt x="1357775" y="440351"/>
              </a:lnTo>
              <a:lnTo>
                <a:pt x="0" y="440351"/>
              </a:lnTo>
              <a:lnTo>
                <a:pt x="0" y="64617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56236-6ED3-47CF-93BF-77C950A41A23}">
      <dsp:nvSpPr>
        <dsp:cNvPr id="0" name=""/>
        <dsp:cNvSpPr/>
      </dsp:nvSpPr>
      <dsp:spPr>
        <a:xfrm>
          <a:off x="2842966" y="1954"/>
          <a:ext cx="2221814" cy="141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BA361-8388-4126-AFC7-63DD4D2918B4}">
      <dsp:nvSpPr>
        <dsp:cNvPr id="0" name=""/>
        <dsp:cNvSpPr/>
      </dsp:nvSpPr>
      <dsp:spPr>
        <a:xfrm>
          <a:off x="3089834" y="236478"/>
          <a:ext cx="2221814" cy="1410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Формы взаимодействия с родителями</a:t>
          </a:r>
          <a:endParaRPr lang="ru-RU" sz="2000" b="1" kern="1200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089834" y="236478"/>
        <a:ext cx="2221814" cy="1410851"/>
      </dsp:txXfrm>
    </dsp:sp>
    <dsp:sp modelId="{0BC706D5-4E51-4729-BDE1-F3F623F16856}">
      <dsp:nvSpPr>
        <dsp:cNvPr id="0" name=""/>
        <dsp:cNvSpPr/>
      </dsp:nvSpPr>
      <dsp:spPr>
        <a:xfrm>
          <a:off x="1485191" y="2058983"/>
          <a:ext cx="2221814" cy="141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89DC0-020D-423B-9CCF-985F80686B26}">
      <dsp:nvSpPr>
        <dsp:cNvPr id="0" name=""/>
        <dsp:cNvSpPr/>
      </dsp:nvSpPr>
      <dsp:spPr>
        <a:xfrm>
          <a:off x="1732059" y="2293508"/>
          <a:ext cx="2221814" cy="1410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Традиционные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2059" y="2293508"/>
        <a:ext cx="2221814" cy="1410851"/>
      </dsp:txXfrm>
    </dsp:sp>
    <dsp:sp modelId="{A31B2264-C2AE-46C7-8682-AA1990F15E5A}">
      <dsp:nvSpPr>
        <dsp:cNvPr id="0" name=""/>
        <dsp:cNvSpPr/>
      </dsp:nvSpPr>
      <dsp:spPr>
        <a:xfrm>
          <a:off x="1485191" y="4116013"/>
          <a:ext cx="2221814" cy="141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A1014-250E-428C-8474-B8C4AF23A957}">
      <dsp:nvSpPr>
        <dsp:cNvPr id="0" name=""/>
        <dsp:cNvSpPr/>
      </dsp:nvSpPr>
      <dsp:spPr>
        <a:xfrm>
          <a:off x="1732059" y="4350537"/>
          <a:ext cx="2221814" cy="1410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Консультации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Родительские собрания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Стенды для родителей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2059" y="4350537"/>
        <a:ext cx="2221814" cy="1410851"/>
      </dsp:txXfrm>
    </dsp:sp>
    <dsp:sp modelId="{28DD0643-F119-4848-9286-9D790865EA2B}">
      <dsp:nvSpPr>
        <dsp:cNvPr id="0" name=""/>
        <dsp:cNvSpPr/>
      </dsp:nvSpPr>
      <dsp:spPr>
        <a:xfrm>
          <a:off x="4200741" y="2058983"/>
          <a:ext cx="2221814" cy="141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45C54-7C99-4035-96F1-C0D98B85D05E}">
      <dsp:nvSpPr>
        <dsp:cNvPr id="0" name=""/>
        <dsp:cNvSpPr/>
      </dsp:nvSpPr>
      <dsp:spPr>
        <a:xfrm>
          <a:off x="4447609" y="2293508"/>
          <a:ext cx="2221814" cy="1410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Нетрадиционные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47609" y="2293508"/>
        <a:ext cx="2221814" cy="1410851"/>
      </dsp:txXfrm>
    </dsp:sp>
    <dsp:sp modelId="{9F41EDF5-2B78-4121-A33F-C6CD2FF7E472}">
      <dsp:nvSpPr>
        <dsp:cNvPr id="0" name=""/>
        <dsp:cNvSpPr/>
      </dsp:nvSpPr>
      <dsp:spPr>
        <a:xfrm>
          <a:off x="4200741" y="4116013"/>
          <a:ext cx="2221814" cy="141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C17DE-66D8-43E1-993D-680B91B4538E}">
      <dsp:nvSpPr>
        <dsp:cNvPr id="0" name=""/>
        <dsp:cNvSpPr/>
      </dsp:nvSpPr>
      <dsp:spPr>
        <a:xfrm>
          <a:off x="4447609" y="4350537"/>
          <a:ext cx="2221814" cy="1410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Родительский клуб</a:t>
          </a:r>
          <a:endParaRPr lang="ru-RU" sz="1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47609" y="4350537"/>
        <a:ext cx="2221814" cy="141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F426B-614D-4B00-8872-B9A74055224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AB48-77DE-4823-B289-7C24242BDD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CAB48-77DE-4823-B289-7C24242BDDE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92323D-97EC-4503-AA8C-8761FFD4929B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50E625-B5C8-4077-A97C-344DFF004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412776"/>
            <a:ext cx="4968552" cy="3600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РОДИТЕЛЬСКИЙ Клуб  КАК ЭФФЕКТИВНАЯ ФОРМА РАБОТЫ С РОДИТЕЛЯМИ ДЕТЕЙ С </a:t>
            </a:r>
            <a:r>
              <a:rPr lang="ru-RU" sz="2800" b="1" dirty="0" err="1" smtClean="0">
                <a:solidFill>
                  <a:srgbClr val="FFFF00"/>
                </a:solidFill>
              </a:rPr>
              <a:t>овз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ВЧЕРА, СЕГОДНЯ, ЗАВТРА»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dirty="0" smtClean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35075" y="186408"/>
            <a:ext cx="7273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Муниципальное бюджетное дошкольное образовательное учреждение «Детский сад № 448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г. Челябинска»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 descr="Фестивали и конкурсы - Тизеры - Администрация Верх-Исетского района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39552" y="1124744"/>
            <a:ext cx="2736304" cy="456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 клуба могут быть разными в зависимости от темы, состава участников и задач.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Мы определили основные формы организации:</a:t>
            </a:r>
          </a:p>
          <a:p>
            <a:pPr lvl="0"/>
            <a:r>
              <a:rPr lang="ru-RU" sz="2400" dirty="0" smtClean="0"/>
              <a:t>мастер-классы, </a:t>
            </a:r>
          </a:p>
          <a:p>
            <a:pPr lvl="0"/>
            <a:r>
              <a:rPr lang="ru-RU" sz="2400" dirty="0" smtClean="0"/>
              <a:t>выставки, </a:t>
            </a:r>
          </a:p>
          <a:p>
            <a:pPr lvl="0"/>
            <a:r>
              <a:rPr lang="ru-RU" sz="2400" dirty="0" smtClean="0"/>
              <a:t>обмен мнениями (круглый стол), </a:t>
            </a:r>
          </a:p>
          <a:p>
            <a:pPr lvl="0"/>
            <a:r>
              <a:rPr lang="ru-RU" sz="2400" dirty="0" smtClean="0"/>
              <a:t>дистанционные формы организации </a:t>
            </a:r>
          </a:p>
          <a:p>
            <a:pPr lvl="0">
              <a:buNone/>
            </a:pPr>
            <a:r>
              <a:rPr lang="ru-RU" sz="2400" dirty="0" smtClean="0"/>
              <a:t>(консультации в </a:t>
            </a:r>
            <a:r>
              <a:rPr lang="ru-RU" sz="2400" dirty="0" err="1" smtClean="0"/>
              <a:t>онлайн-режиме</a:t>
            </a:r>
            <a:r>
              <a:rPr lang="ru-RU" sz="2400" dirty="0" smtClean="0"/>
              <a:t>)</a:t>
            </a:r>
          </a:p>
          <a:p>
            <a:pPr lvl="0">
              <a:buNone/>
            </a:pP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pic>
        <p:nvPicPr>
          <p:cNvPr id="4" name="Picture 2" descr="https://lh3.googleusercontent.com/9SIfPg0BXWSS98Ua4HiGKWh6Kd_mvW1gXLsJFWoZ328PHYyrfYsrF21-45EQYHGk6v6yaAtfgmY3O0ABbVt3xchPR0kQRqWnmgVE84aYO6tw3SownRLWqdapXVaI5eCoaTKOqJLEwOJkzHbjaCEQI4NadXgffTXtVQayVe57B4q-3FTlM3JIcEsPhghjHkjishjQterqnyo0TcqGLIepOKYJoKmBRTqVAgerJ0XUoijeHY5ZBTowyjUwi_wLQxS_Dkw9_62q1YUGbZXHL7BuMrlGEF15iTnKaLsu5RR0B7_RLGYxoIo1feGREclpnRb6winkKJ1ftgKFJkjYtjFtuZFKZM2SxoQZkx5H1ey8S-KUhq5T6fAU-uiQ_p_6GDig-VOAvy-1_jMoRZvDGZsVm0FaJXS2B8tbeDukLKHTE1O2aXRqVq15LU-k9_-LaY_Pztbae_GfhmBkrxLYoLZOrsmSndxGB8m2GwsFOvBHbCSQunkf_RXluBNbwdRPPOHXQeAueKdWVmbL3zn-He4qVCUyNF1PUvsasu4tAdbZmfEHN8C6TynDD7TFnhqkSQtks3TIiwEgqtJy5HGOQwp-ftz67YB2VimCV6pZZsju4PIb6NUMPETUfzNXLURIjlUfmP1VhqEkCgvl0ZTrF1S83C96yL5ZWZWBu5OYJU3ZGVkAvP3R_yJOVVI=w502-h892-no"/>
          <p:cNvPicPr>
            <a:picLocks noChangeAspect="1" noChangeArrowheads="1"/>
          </p:cNvPicPr>
          <p:nvPr/>
        </p:nvPicPr>
        <p:blipFill>
          <a:blip r:embed="rId2" cstate="print"/>
          <a:srcRect t="18607"/>
          <a:stretch>
            <a:fillRect/>
          </a:stretch>
        </p:blipFill>
        <p:spPr bwMode="auto">
          <a:xfrm>
            <a:off x="7308304" y="4293096"/>
            <a:ext cx="1606763" cy="235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 descr="F:\фото\1 заседание клуба родителей\20191129_165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453170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F:\фото\1 заседание клуба родителей\20191129_165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204864"/>
            <a:ext cx="1800200" cy="23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первый год работы Клуба родителей и педагогов было определено направление </a:t>
            </a:r>
            <a:r>
              <a:rPr lang="ru-RU" dirty="0" smtClean="0">
                <a:solidFill>
                  <a:srgbClr val="FF0000"/>
                </a:solidFill>
              </a:rPr>
              <a:t>«Развитие мелкой моторики у детей с ОВЗ». 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Количество занятий в Клубе было  запланировано и реализовано </a:t>
            </a:r>
            <a:r>
              <a:rPr lang="ru-RU" dirty="0" smtClean="0">
                <a:solidFill>
                  <a:srgbClr val="FF0000"/>
                </a:solidFill>
              </a:rPr>
              <a:t>1 раз в квартал </a:t>
            </a:r>
            <a:r>
              <a:rPr lang="ru-RU" dirty="0" smtClean="0"/>
              <a:t>(4 раза в год), а также зависело от выявленных запросов родителей.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Картинки по запросу развитие мелкой мотор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672408" cy="14847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839672" cy="5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заседаний Клуба на 2019-2020 учебный год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692696"/>
          <a:ext cx="8604447" cy="560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269973"/>
                <a:gridCol w="2533066"/>
                <a:gridCol w="1266533"/>
                <a:gridCol w="1526763"/>
              </a:tblGrid>
              <a:tr h="274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 заседания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заседания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проведения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Планируемый результат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Ноябрь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2019 г.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Вводная информация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«Развитие мелкой моторики – важнейшее направление коррекционной работы с детьми с ОВЗ»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«Развитие мелкой моторики у детей с ОВЗ в домашних условиях с помощью игр из бросового материала»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Познакомить родителей с условиями работы Клуба «Знающий и умеющий родитель», правами участников, утверждение графика заседаний, определение тем.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Рассказать родителям о значении развития мелкой моторики как о важнейшем направлении коррекционной работы для детей с ОВЗ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Познакомить родителей с играми из бросового материала для развития мелкой моторики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Беседа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Доклад  учителя-дефектолога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Практикум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Выставка пособий из бросового материала.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Освоение родителями игр из бросового материала для развития моторики в домашних условиях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1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Январь 2020 г.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«Развитие мелкой моторики.  Работа с бумагой. Изготовление объемной снежинки и сосульки»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Рассказать о видах и свойствах бумаги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Показать родителям  приемы работы с бумагой.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Рассказать о правилах работы с ножницами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Мастер-класс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Объемные снежинки и сосульки для оформления групповой комнаты, и дома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Март  </a:t>
                      </a:r>
                      <a:endParaRPr lang="ru-RU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«Развитие мелкой моторики. Работа с пластилином и тестом Изготовление подарка для близких - цветы из пластилина «Гиацинт», «Одуванчик», «Фиалка».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Рассказать о видах пластилина.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Показать родителям различные техники работы с пластилином и тестом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Мастер-класс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Поделки–цветы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из пластилина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72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Май </a:t>
                      </a:r>
                      <a:endParaRPr lang="ru-RU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Дистанционная форма проведения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«Развитие мелкой моторики. Работа с бумагой в технике оригами. Аппликация «Треугольная открытка к 9 Мая»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Показать родителям приемы складывания бумаги в технике оригами.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Пошаговая фото-инструкция)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Фотоотчет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родителей «Открытки к 9 Мая»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Онлайн-интервью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53400" cy="108012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Какие знания и умения вы приобрели в ходе мастер-классов? Как вам помогли эти знания для развития мелкой моторики у ребенка дома, находясь на самоизоляции? (</a:t>
            </a:r>
            <a:r>
              <a:rPr lang="ru-RU" sz="2000" dirty="0" err="1" smtClean="0"/>
              <a:t>фотоотчёт</a:t>
            </a:r>
            <a:r>
              <a:rPr lang="ru-RU" sz="2000" dirty="0" smtClean="0"/>
              <a:t> мамы Димы П.)</a:t>
            </a:r>
          </a:p>
          <a:p>
            <a:endParaRPr lang="ru-RU" dirty="0"/>
          </a:p>
        </p:txBody>
      </p:sp>
      <p:pic>
        <p:nvPicPr>
          <p:cNvPr id="32770" name="Picture 2" descr="F:\фото\мастер-класс Подарок для близких февраль 2020\IMG-f1ffc737ec03eaa539d33384d07b4b8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852936"/>
            <a:ext cx="2448272" cy="326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251520" y="2564904"/>
            <a:ext cx="6048672" cy="3816424"/>
            <a:chOff x="251520" y="2564904"/>
            <a:chExt cx="6048672" cy="3816424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251520" y="2564904"/>
              <a:ext cx="6048672" cy="3816424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467544" y="2636912"/>
              <a:ext cx="5544616" cy="1800200"/>
              <a:chOff x="467544" y="2636912"/>
              <a:chExt cx="5544616" cy="1800200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467544" y="2636912"/>
                <a:ext cx="5544616" cy="18002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11560" y="2636912"/>
                <a:ext cx="52565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00" dirty="0" smtClean="0"/>
                  <a:t>На мастер-классе по  развитию мелкой моторики познакомились с играми из материалов, которые есть у нас дома (крупы, тесто, шнурки, проволока, и </a:t>
                </a:r>
                <a:r>
                  <a:rPr lang="ru-RU" sz="1600" dirty="0" err="1" smtClean="0"/>
                  <a:t>т.д</a:t>
                </a:r>
                <a:r>
                  <a:rPr lang="ru-RU" sz="1600" dirty="0" smtClean="0"/>
                  <a:t>). Находясь на самоизоляции, эти знания нам очень помогли, мы придумывали много игр с крупами, мукой,  лепили пирожки)</a:t>
                </a:r>
                <a:endParaRPr lang="ru-RU" sz="1600" dirty="0"/>
              </a:p>
            </p:txBody>
          </p:sp>
        </p:grpSp>
      </p:grpSp>
      <p:pic>
        <p:nvPicPr>
          <p:cNvPr id="1026" name="Picture 2" descr="G:\фото\дети карантин\IMG-8cf93f546fe59921e97acc0d83651f2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25144"/>
            <a:ext cx="1040985" cy="1603815"/>
          </a:xfrm>
          <a:prstGeom prst="rect">
            <a:avLst/>
          </a:prstGeom>
          <a:noFill/>
        </p:spPr>
      </p:pic>
      <p:pic>
        <p:nvPicPr>
          <p:cNvPr id="1029" name="Picture 5" descr="G:\фото\дети карантин\IMG-f43262c5fecbdfe49ff91e9912d73de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25144"/>
            <a:ext cx="983282" cy="1584176"/>
          </a:xfrm>
          <a:prstGeom prst="rect">
            <a:avLst/>
          </a:prstGeom>
          <a:noFill/>
        </p:spPr>
      </p:pic>
      <p:pic>
        <p:nvPicPr>
          <p:cNvPr id="1031" name="Picture 7" descr="G:\фото\дети карантин\IMG-87a844f645a7655d5fa3c5036e421cf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5" y="4725144"/>
            <a:ext cx="967502" cy="15567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Онлайн-интервью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sz="2400" dirty="0" smtClean="0"/>
              <a:t>Какие игры из бросового материала вы создали (было дано домашнее задание)? (отвечала мама Вани М.)</a:t>
            </a:r>
          </a:p>
          <a:p>
            <a:endParaRPr lang="ru-RU" dirty="0"/>
          </a:p>
        </p:txBody>
      </p:sp>
      <p:pic>
        <p:nvPicPr>
          <p:cNvPr id="29698" name="Picture 2" descr="F:\фото\игра по клубу Миронов Ваня\20200131_083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2808312" cy="3921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683568" y="2780928"/>
            <a:ext cx="3960440" cy="2520280"/>
            <a:chOff x="755576" y="3284984"/>
            <a:chExt cx="3960440" cy="2520280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755576" y="3284984"/>
              <a:ext cx="3960440" cy="252028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971600" y="3573016"/>
              <a:ext cx="3528392" cy="194421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5616" y="3717032"/>
              <a:ext cx="3168352" cy="1368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Мы придумали математическую игру для закрепления цифр, развития внимания. Из бросового материала использовали пластиковые крышки. 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Как вы оцениваете идею создания Клуба педагогов и родителей «Знающий и умеющий родитель»? (отвечала мама Ильи Д.)</a:t>
            </a:r>
          </a:p>
          <a:p>
            <a:endParaRPr lang="ru-RU" dirty="0"/>
          </a:p>
        </p:txBody>
      </p:sp>
      <p:pic>
        <p:nvPicPr>
          <p:cNvPr id="31746" name="Picture 2" descr="F:\фото\мастер-класс Подарок для близких февраль 2020\IMG-9d93bd2a5881401b5cc7eff7a424711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2520280" cy="336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Группа 7"/>
          <p:cNvGrpSpPr/>
          <p:nvPr/>
        </p:nvGrpSpPr>
        <p:grpSpPr>
          <a:xfrm>
            <a:off x="4283968" y="3212976"/>
            <a:ext cx="4536504" cy="2520280"/>
            <a:chOff x="4283968" y="3212976"/>
            <a:chExt cx="4536504" cy="2520280"/>
          </a:xfrm>
        </p:grpSpPr>
        <p:sp>
          <p:nvSpPr>
            <p:cNvPr id="6" name="Скругленная прямоугольная выноска 5"/>
            <p:cNvSpPr/>
            <p:nvPr/>
          </p:nvSpPr>
          <p:spPr>
            <a:xfrm>
              <a:off x="4283968" y="3212976"/>
              <a:ext cx="4536504" cy="2520280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ПАВЕЛ\Desktop\Screenshot_20200908-200535_Viber.jpg"/>
            <p:cNvPicPr>
              <a:picLocks noChangeAspect="1" noChangeArrowheads="1"/>
            </p:cNvPicPr>
            <p:nvPr/>
          </p:nvPicPr>
          <p:blipFill>
            <a:blip r:embed="rId3" cstate="print"/>
            <a:srcRect t="48431" r="11801" b="30307"/>
            <a:stretch>
              <a:fillRect/>
            </a:stretch>
          </p:blipFill>
          <p:spPr bwMode="auto">
            <a:xfrm>
              <a:off x="4355976" y="3501008"/>
              <a:ext cx="4344483" cy="1861921"/>
            </a:xfrm>
            <a:prstGeom prst="rect">
              <a:avLst/>
            </a:prstGeom>
            <a:noFill/>
          </p:spPr>
        </p:pic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332656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Онлайн-интервью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</a:rPr>
              <a:t>Онлайн-интервью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ru-RU" dirty="0" smtClean="0"/>
              <a:t>Как вы оцениваете результаты работы Клуба за первый год его существования? (отвечала мама Ани Д.)</a:t>
            </a:r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827584" y="3068960"/>
            <a:ext cx="4608512" cy="3312368"/>
            <a:chOff x="827584" y="3068960"/>
            <a:chExt cx="4608512" cy="3312368"/>
          </a:xfrm>
        </p:grpSpPr>
        <p:sp>
          <p:nvSpPr>
            <p:cNvPr id="5" name="Скругленная прямоугольная выноска 4"/>
            <p:cNvSpPr/>
            <p:nvPr/>
          </p:nvSpPr>
          <p:spPr>
            <a:xfrm>
              <a:off x="827584" y="3068960"/>
              <a:ext cx="4608512" cy="3312368"/>
            </a:xfrm>
            <a:prstGeom prst="wedgeRoundRect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C:\Users\ПАВЕЛ\Desktop\Screenshot_20200909-091359_Viber.jpg"/>
            <p:cNvPicPr>
              <a:picLocks noChangeAspect="1" noChangeArrowheads="1"/>
            </p:cNvPicPr>
            <p:nvPr/>
          </p:nvPicPr>
          <p:blipFill>
            <a:blip r:embed="rId2" cstate="print"/>
            <a:srcRect t="18165" b="31667"/>
            <a:stretch>
              <a:fillRect/>
            </a:stretch>
          </p:blipFill>
          <p:spPr bwMode="auto">
            <a:xfrm>
              <a:off x="1403648" y="3140968"/>
              <a:ext cx="3456384" cy="3080354"/>
            </a:xfrm>
            <a:prstGeom prst="rect">
              <a:avLst/>
            </a:prstGeom>
            <a:noFill/>
          </p:spPr>
        </p:pic>
      </p:grpSp>
      <p:pic>
        <p:nvPicPr>
          <p:cNvPr id="2051" name="Picture 3" descr="G:\фото\КЛУБ\2 заседание клуба Объемные снежинки\image99dc227a0c455469349cd96a76196b5a-V.jpg"/>
          <p:cNvPicPr>
            <a:picLocks noChangeAspect="1" noChangeArrowheads="1"/>
          </p:cNvPicPr>
          <p:nvPr/>
        </p:nvPicPr>
        <p:blipFill>
          <a:blip r:embed="rId3" cstate="print"/>
          <a:srcRect t="23100"/>
          <a:stretch>
            <a:fillRect/>
          </a:stretch>
        </p:blipFill>
        <p:spPr bwMode="auto">
          <a:xfrm>
            <a:off x="5652120" y="2780928"/>
            <a:ext cx="2592288" cy="354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Фотоотчеты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родителей, находящихся на самоизоляции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F:\фото\дети карантин\IMG-03c41703c84e0fbdd1096761e673b6ce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556792"/>
            <a:ext cx="1800200" cy="24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5" name="Picture 3" descr="F:\фото\дети карантин\IMG-4afe067a15a906013c0d0d2b5a6e0d4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534586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F:\фото\дети карантин\IMG-4c6161d2ff8e78878ad42e3815481c3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556792"/>
            <a:ext cx="223224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5" descr="F:\фото\дети карантин\IMG-8e194631f91dd6e56a551887f72cc85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3573016"/>
            <a:ext cx="210623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9" name="Picture 7" descr="F:\фото\дети карантин\IMG-02813889fcee8b4d8556e2c94e3cf556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293096"/>
            <a:ext cx="3744416" cy="2395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F:\фото\дети карантин\IMG-a7c26f6481340777223d2ea2821656c9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077072"/>
            <a:ext cx="2016224" cy="268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700808"/>
            <a:ext cx="5904656" cy="156666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«Клуб завтра»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post 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6048375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Перспективы работы Клуба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педагоги-организаторы будут продолжать работу Клуба, планируют расширить деятельность по другим направлениям коррекционной работы (развитие психических процессов, подготовка к школе). </a:t>
            </a:r>
          </a:p>
          <a:p>
            <a:r>
              <a:rPr lang="ru-RU" dirty="0" smtClean="0"/>
              <a:t>стремиться к тому, чтобы каждая встреча была интересной и полезной всем участникам.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7106" name="Picture 2" descr="Чем задачи отличаются от ц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157192"/>
            <a:ext cx="2736304" cy="152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08920"/>
            <a:ext cx="5184576" cy="156666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155010"/>
                </a:solidFill>
              </a:rPr>
              <a:t>«Клуб вчера»</a:t>
            </a:r>
            <a:r>
              <a:rPr lang="ru-RU" sz="8000" dirty="0" smtClean="0">
                <a:solidFill>
                  <a:srgbClr val="155010"/>
                </a:solidFill>
              </a:rPr>
              <a:t/>
            </a:r>
            <a:br>
              <a:rPr lang="ru-RU" sz="8000" dirty="0" smtClean="0">
                <a:solidFill>
                  <a:srgbClr val="155010"/>
                </a:solidFill>
              </a:rPr>
            </a:br>
            <a:endParaRPr lang="ru-RU" sz="8000" dirty="0">
              <a:solidFill>
                <a:srgbClr val="155010"/>
              </a:solidFill>
            </a:endParaRPr>
          </a:p>
        </p:txBody>
      </p:sp>
      <p:pic>
        <p:nvPicPr>
          <p:cNvPr id="4" name="Picture 5" descr="идея, идеи, творческие, доля, значок рук плоский R R Иллюстрация вектора -  иллюстрации насчитывающей идея, творческие: 145338375"/>
          <p:cNvPicPr>
            <a:picLocks noChangeAspect="1" noChangeArrowheads="1"/>
          </p:cNvPicPr>
          <p:nvPr/>
        </p:nvPicPr>
        <p:blipFill>
          <a:blip r:embed="rId2" cstate="print"/>
          <a:srcRect l="18182" t="19910" r="18182" b="13636"/>
          <a:stretch>
            <a:fillRect/>
          </a:stretch>
        </p:blipFill>
        <p:spPr bwMode="auto">
          <a:xfrm>
            <a:off x="251520" y="1916832"/>
            <a:ext cx="344778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153400" cy="10081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Можем отметить личные успехи и достижения детей, индивидуальность и творчество взрослых. </a:t>
            </a:r>
          </a:p>
          <a:p>
            <a:endParaRPr lang="ru-RU" dirty="0"/>
          </a:p>
        </p:txBody>
      </p:sp>
      <p:pic>
        <p:nvPicPr>
          <p:cNvPr id="45058" name="Picture 2" descr="F:\фото\дети карантин\фото 5 группа апрель 2020\IMG-623d57470d1a0a732be956592c74783b-V.jpg"/>
          <p:cNvPicPr>
            <a:picLocks noChangeAspect="1" noChangeArrowheads="1"/>
          </p:cNvPicPr>
          <p:nvPr/>
        </p:nvPicPr>
        <p:blipFill>
          <a:blip r:embed="rId2" cstate="print"/>
          <a:srcRect t="9051" b="20600"/>
          <a:stretch>
            <a:fillRect/>
          </a:stretch>
        </p:blipFill>
        <p:spPr bwMode="auto">
          <a:xfrm>
            <a:off x="755576" y="1556792"/>
            <a:ext cx="1584176" cy="224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59" name="Picture 3" descr="F:\фото\дети карантин\фото 5 группа апрель 2020\20200508_160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933056"/>
            <a:ext cx="27363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 descr="F:\фото\дети карантин\IMG-7f18dc3c1fdcedbec2f3abc370a99bb1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24744"/>
            <a:ext cx="198858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5" name="Picture 1" descr="G:\фото\дети карантин\IMG-6d527e18b1cb9b7dcf833c9432e3cbf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149080"/>
            <a:ext cx="1440160" cy="258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G:\фото\дети карантин\IMG-9e8a7f331b7f02adf789eaafb884c7b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077072"/>
            <a:ext cx="1977684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G:\фото\дети карантин\IMG-9e6167160e5ba0d264f267822628b8f1-V.jpg"/>
          <p:cNvPicPr>
            <a:picLocks noChangeAspect="1" noChangeArrowheads="1"/>
          </p:cNvPicPr>
          <p:nvPr/>
        </p:nvPicPr>
        <p:blipFill>
          <a:blip r:embed="rId7" cstate="print"/>
          <a:srcRect b="17742"/>
          <a:stretch>
            <a:fillRect/>
          </a:stretch>
        </p:blipFill>
        <p:spPr bwMode="auto">
          <a:xfrm>
            <a:off x="5076056" y="1124744"/>
            <a:ext cx="1656184" cy="271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G:\фото\дети карантин\IMG-af9627c2063dcf2a27bab1ca0d95d18e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164288" y="1628800"/>
            <a:ext cx="140415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моменты 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заседаний Клуба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F:\фото\мастер-класс Подарок для близких февраль 2020\IMG-7223dc98075ded9334fdb3c77d2af88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1718556" cy="229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 descr="F:\фото\мастер-класс Подарок для близких февраль 2020\IMG-e1d63f2bb646b6707b91374ea1cfbcc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700808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6" name="Picture 4" descr="F:\фото\мастер-класс Подарок для близких февраль 2020\IMG-ddef3cd94a6e2ddda880864f2ac1bee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988840"/>
            <a:ext cx="178219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7" name="Picture 5" descr="F:\фото\1 заседание клуба родителей\20191129_172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365104"/>
            <a:ext cx="316835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8" name="Picture 6" descr="F:\фото\2 заседание клуба Объемные снежинки\imagecfad73fbba966107c24d094a07dae3e1-V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437112"/>
            <a:ext cx="3407701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G:\фото\КЛУБ\игра по клубу Миронов Ваня\20200131_083827.jpg"/>
          <p:cNvPicPr>
            <a:picLocks noChangeAspect="1" noChangeArrowheads="1"/>
          </p:cNvPicPr>
          <p:nvPr/>
        </p:nvPicPr>
        <p:blipFill>
          <a:blip r:embed="rId8" cstate="print"/>
          <a:srcRect r="12200"/>
          <a:stretch>
            <a:fillRect/>
          </a:stretch>
        </p:blipFill>
        <p:spPr bwMode="auto">
          <a:xfrm>
            <a:off x="4355976" y="2132856"/>
            <a:ext cx="258511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s://beautifoto.ru/wp-content/uploads/2019/05/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8600"/>
            <a:ext cx="7578424" cy="990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Создали Клуб педагогов и родителей детей, посещающих группу компенсирующей направленности для детей с ЗПР, и назвали его </a:t>
            </a:r>
            <a:r>
              <a:rPr lang="ru-RU" sz="2000" b="1" dirty="0" smtClean="0">
                <a:solidFill>
                  <a:srgbClr val="FF0000"/>
                </a:solidFill>
              </a:rPr>
              <a:t>«Знающий и умеющий родитель»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фото\Новый год 2020 педагоги\IMG-bd42215d09cf144969dc62d88dab8b6d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7660" t="24025" r="6035" b="35933"/>
          <a:stretch>
            <a:fillRect/>
          </a:stretch>
        </p:blipFill>
        <p:spPr bwMode="auto">
          <a:xfrm>
            <a:off x="5220072" y="1916832"/>
            <a:ext cx="2952328" cy="423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24128" y="616530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Пермякова Г.Ю.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АВЕЛ\Desktop\Camera\20190517_144819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8001" t="13251" r="8001"/>
          <a:stretch>
            <a:fillRect/>
          </a:stretch>
        </p:blipFill>
        <p:spPr bwMode="auto">
          <a:xfrm>
            <a:off x="971600" y="1916832"/>
            <a:ext cx="3096344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616530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Осипова Н.А.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идея, идеи, творческие, доля, значок рук плоский R R Иллюстрация вектора -  иллюстрации насчитывающей идея, творческие: 145338375"/>
          <p:cNvPicPr>
            <a:picLocks noChangeAspect="1" noChangeArrowheads="1"/>
          </p:cNvPicPr>
          <p:nvPr/>
        </p:nvPicPr>
        <p:blipFill>
          <a:blip r:embed="rId4" cstate="print"/>
          <a:srcRect l="18182" t="19910" r="18182" b="13636"/>
          <a:stretch>
            <a:fillRect/>
          </a:stretch>
        </p:blipFill>
        <p:spPr bwMode="auto">
          <a:xfrm>
            <a:off x="251520" y="188640"/>
            <a:ext cx="1008112" cy="10527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1560" y="332656"/>
          <a:ext cx="8154615" cy="576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Участники Клуба руководствуются принципами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 smtClean="0"/>
              <a:t>Добровольности,</a:t>
            </a:r>
          </a:p>
          <a:p>
            <a:pPr lvl="0"/>
            <a:r>
              <a:rPr lang="ru-RU" sz="2000" dirty="0" smtClean="0"/>
              <a:t>Открытости и доверия </a:t>
            </a:r>
          </a:p>
          <a:p>
            <a:pPr lvl="0"/>
            <a:r>
              <a:rPr lang="ru-RU" sz="2000" dirty="0" smtClean="0"/>
              <a:t>Компетентности;</a:t>
            </a:r>
          </a:p>
          <a:p>
            <a:pPr lvl="0"/>
            <a:r>
              <a:rPr lang="ru-RU" sz="2000" dirty="0" smtClean="0"/>
              <a:t>Соблюдения педагогической этики;</a:t>
            </a:r>
          </a:p>
          <a:p>
            <a:pPr lvl="0"/>
            <a:r>
              <a:rPr lang="ru-RU" sz="2000" dirty="0" smtClean="0"/>
              <a:t>Взаимоуважения и взаимопонимания;</a:t>
            </a:r>
          </a:p>
          <a:p>
            <a:pPr lvl="0"/>
            <a:r>
              <a:rPr lang="ru-RU" sz="2000" dirty="0" smtClean="0"/>
              <a:t>Вариативности</a:t>
            </a:r>
            <a:r>
              <a:rPr lang="ru-RU" sz="2000" b="1" dirty="0" smtClean="0"/>
              <a:t> </a:t>
            </a:r>
            <a:r>
              <a:rPr lang="ru-RU" sz="2000" dirty="0" smtClean="0"/>
              <a:t>содержания форм и методов образования родителей;</a:t>
            </a:r>
          </a:p>
          <a:p>
            <a:pPr lvl="0"/>
            <a:r>
              <a:rPr lang="ru-RU" sz="2000" dirty="0" smtClean="0"/>
              <a:t>Развития и сотрудничества, т.е. включение родителей в развивающее педагогическое пространство как равноправных субъектов;</a:t>
            </a:r>
          </a:p>
          <a:p>
            <a:pPr lvl="0"/>
            <a:r>
              <a:rPr lang="ru-RU" sz="2000" dirty="0" smtClean="0"/>
              <a:t>Комплексности ;</a:t>
            </a:r>
          </a:p>
          <a:p>
            <a:pPr lvl="0"/>
            <a:r>
              <a:rPr lang="ru-RU" sz="2000" dirty="0" smtClean="0"/>
              <a:t>Принцип воздействия на семью через ребенка – если жизнь в группе эмоционально насыщена, комфортна, содержательна, то ребенок обязательно поделится впечатлениями с родителями.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Основным направлением деятельности родительского клуба является: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организационно- педагогическое</a:t>
            </a:r>
            <a:endParaRPr lang="ru-RU" dirty="0" smtClean="0"/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осуществление обучения,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консультационная помощь родителям по проблемам воспитания детей с ОВЗ,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разработка рекомендаций по созданию условий в домашней среде для полноценного физического и психического развития детей,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 вовлечение родителей в совместную с детьми и педагогами деятельность в клубе.</a:t>
            </a:r>
            <a:endParaRPr lang="ru-RU" dirty="0"/>
          </a:p>
        </p:txBody>
      </p:sp>
      <p:pic>
        <p:nvPicPr>
          <p:cNvPr id="5" name="Picture 4" descr="Волонтеры могут все» - Общественная палата Кировской области, официальный 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764704"/>
            <a:ext cx="1907704" cy="1415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 организации Клуба мы определили следующие </a:t>
            </a:r>
            <a:r>
              <a:rPr lang="ru-RU" sz="3600" b="1" dirty="0" smtClean="0">
                <a:solidFill>
                  <a:srgbClr val="FF0000"/>
                </a:solidFill>
              </a:rPr>
              <a:t>основные задачи</a:t>
            </a:r>
            <a:r>
              <a:rPr lang="ru-RU" sz="3600" b="1" dirty="0" smtClean="0"/>
              <a:t>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Реализовать дифференцированный подход к семьям различного типа, индивидуальный – к каждой конкретной семье.</a:t>
            </a:r>
          </a:p>
          <a:p>
            <a:r>
              <a:rPr lang="ru-RU" dirty="0" smtClean="0"/>
              <a:t>Разработать систему мероприятий для обучения  родителей по созданию условий в домашней среде для полноценного физического и психического развития детей с ОВЗ.</a:t>
            </a:r>
          </a:p>
          <a:p>
            <a:pPr lvl="0"/>
            <a:r>
              <a:rPr lang="ru-RU" dirty="0" smtClean="0"/>
              <a:t>Создавать комфортную обстановку для детей, членов их семей, атмосферу доброжелательности, сотрудничества, ситуацию успеха.</a:t>
            </a:r>
          </a:p>
          <a:p>
            <a:pPr lvl="0"/>
            <a:r>
              <a:rPr lang="ru-RU" dirty="0" smtClean="0"/>
              <a:t>Вовлекать родителей в творческую деятельность, совместную с детьми. 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924944"/>
            <a:ext cx="5904656" cy="1566664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«Клуб сегодня»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C:\Users\ПАВЕЛ\Desktop\Новая папка\20191129_17175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07504" y="332656"/>
            <a:ext cx="4223792" cy="2375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" descr="C:\Users\ПАВЕЛ\Desktop\Новая папка\20191129_172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16016" y="2924944"/>
            <a:ext cx="280831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8153400" cy="2836912"/>
          </a:xfrm>
        </p:spPr>
        <p:txBody>
          <a:bodyPr/>
          <a:lstStyle/>
          <a:p>
            <a:r>
              <a:rPr lang="ru-RU" dirty="0" smtClean="0"/>
              <a:t>Работа Клуба «Знающий и умеющий родитель» осуществляется на базе дошкольного образовательного учреждения. </a:t>
            </a:r>
          </a:p>
          <a:p>
            <a:r>
              <a:rPr lang="ru-RU" dirty="0" smtClean="0"/>
              <a:t>  Планирование работы клуба, тематика Заседаний  основывается на знаниях об особенностях развития детей с ЗПР, РАС. </a:t>
            </a:r>
          </a:p>
          <a:p>
            <a:endParaRPr lang="ru-RU" dirty="0"/>
          </a:p>
        </p:txBody>
      </p:sp>
      <p:pic>
        <p:nvPicPr>
          <p:cNvPr id="27651" name="Picture 3" descr="D:\Фото\Работа Наташа\ДС 448\для презент фото\DSC06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68960"/>
            <a:ext cx="5040560" cy="34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453</TotalTime>
  <Words>848</Words>
  <Application>Microsoft Office PowerPoint</Application>
  <PresentationFormat>Экран (4:3)</PresentationFormat>
  <Paragraphs>112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Обычная</vt:lpstr>
      <vt:lpstr>РОДИТЕЛЬСКИЙ Клуб  КАК ЭФФЕКТИВНАЯ ФОРМА РАБОТЫ С РОДИТЕЛЯМИ ДЕТЕЙ С овз:  ВЧЕРА, СЕГОДНЯ, ЗАВТРА»  </vt:lpstr>
      <vt:lpstr>«Клуб вчера» </vt:lpstr>
      <vt:lpstr>Создали Клуб педагогов и родителей детей, посещающих группу компенсирующей направленности для детей с ЗПР, и назвали его «Знающий и умеющий родитель»</vt:lpstr>
      <vt:lpstr>Слайд 4</vt:lpstr>
      <vt:lpstr>Участники Клуба руководствуются принципами:</vt:lpstr>
      <vt:lpstr>Основным направлением деятельности родительского клуба является:</vt:lpstr>
      <vt:lpstr>При организации Клуба мы определили следующие основные задачи: </vt:lpstr>
      <vt:lpstr>«Клуб сегодня» </vt:lpstr>
      <vt:lpstr>Слайд 9</vt:lpstr>
      <vt:lpstr>Формы работы клуба могут быть разными в зависимости от темы, состава участников и задач.  </vt:lpstr>
      <vt:lpstr>Слайд 11</vt:lpstr>
      <vt:lpstr>План заседаний Клуба на 2019-2020 учебный год</vt:lpstr>
      <vt:lpstr>Онлайн-интервью</vt:lpstr>
      <vt:lpstr>Онлайн-интервью</vt:lpstr>
      <vt:lpstr> </vt:lpstr>
      <vt:lpstr>Онлайн-интервью</vt:lpstr>
      <vt:lpstr>Фотоотчеты родителей, находящихся на самоизоляции </vt:lpstr>
      <vt:lpstr>«Клуб завтра» </vt:lpstr>
      <vt:lpstr>Перспективы работы Клуба:</vt:lpstr>
      <vt:lpstr>Слайд 20</vt:lpstr>
      <vt:lpstr>Интересные моменты  с заседаний Клуба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 «Знающий и умеющий родитель»</dc:title>
  <dc:creator>ПАВЕЛ</dc:creator>
  <cp:lastModifiedBy>Дом</cp:lastModifiedBy>
  <cp:revision>49</cp:revision>
  <dcterms:created xsi:type="dcterms:W3CDTF">2019-11-29T08:49:56Z</dcterms:created>
  <dcterms:modified xsi:type="dcterms:W3CDTF">2020-09-29T06:11:08Z</dcterms:modified>
</cp:coreProperties>
</file>