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71" r:id="rId3"/>
    <p:sldId id="313" r:id="rId4"/>
    <p:sldId id="289" r:id="rId5"/>
    <p:sldId id="270" r:id="rId6"/>
    <p:sldId id="273" r:id="rId7"/>
    <p:sldId id="290" r:id="rId8"/>
    <p:sldId id="306" r:id="rId9"/>
    <p:sldId id="291" r:id="rId10"/>
    <p:sldId id="294" r:id="rId11"/>
    <p:sldId id="275" r:id="rId12"/>
    <p:sldId id="295" r:id="rId13"/>
    <p:sldId id="309" r:id="rId14"/>
    <p:sldId id="308" r:id="rId15"/>
    <p:sldId id="297" r:id="rId16"/>
    <p:sldId id="307" r:id="rId17"/>
    <p:sldId id="314" r:id="rId18"/>
    <p:sldId id="292" r:id="rId19"/>
    <p:sldId id="293" r:id="rId20"/>
    <p:sldId id="310" r:id="rId21"/>
    <p:sldId id="312" r:id="rId22"/>
    <p:sldId id="276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15" r:id="rId31"/>
    <p:sldId id="26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0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60" autoAdjust="0"/>
  </p:normalViewPr>
  <p:slideViewPr>
    <p:cSldViewPr>
      <p:cViewPr>
        <p:scale>
          <a:sx n="86" d="100"/>
          <a:sy n="86" d="100"/>
        </p:scale>
        <p:origin x="-68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F426B-614D-4B00-8872-B9A740552241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CAB48-77DE-4823-B289-7C24242BD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92323D-97EC-4503-AA8C-8761FFD4929B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40;&#1042;&#1045;&#1051;\Desktop\&#1092;&#1086;&#1085;&#1076;%20&#1085;&#1086;&#1074;&#1072;&#1103;\&#1088;&#1072;&#1073;&#1086;&#1090;&#1072;%20&#1085;&#1072;&#1095;&#1072;&#1083;&#1072;&#1089;&#1100;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4;&#1086;&#1082;&#1091;&#1084;&#1077;&#1085;&#1090;&#1099;%20&#1053;&#1040;&#1064;&#1048;%20&#1042;&#1057;&#1045;\&#1044;&#1054;&#1050;&#1059;&#1052;&#1045;&#1053;&#1058;&#1067;%20&#1044;&#1054;&#1059;\20-21%20&#1091;&#1095;.&#1075;&#1086;&#1076;\&#1052;&#1054;%202020-21\13-09-2021_10-24-43\&#1088;&#1072;&#1073;&#1086;&#1090;&#1072;%20&#1089;%20&#1088;&#1072;&#1089;&#1087;&#1080;&#1089;&#1072;&#1085;&#1080;&#1077;&#1084;%20&#1074;%20&#1075;&#1088;&#1091;&#1087;&#1087;&#1077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40;&#1042;&#1045;&#1051;\Desktop\&#1092;&#1086;&#1085;&#1076;%20&#1085;&#1086;&#1074;&#1072;&#1103;\&#1088;&#1072;&#1073;&#1086;&#1090;&#1072;%20&#1074;&#1086;&#1089;&#1087;&#1080;&#1090;&#1072;&#1090;&#1077;&#1083;&#1103;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40;&#1042;&#1045;&#1051;\Desktop\&#1092;&#1086;&#1085;&#1076;%20&#1085;&#1086;&#1074;&#1072;&#1103;\20201110_160049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40;&#1042;&#1045;&#1051;\Desktop\&#1092;&#1086;&#1085;&#1076;%20&#1085;&#1086;&#1074;&#1072;&#1103;\20201109_111418.mp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40;&#1042;&#1045;&#1051;\Desktop\&#1092;&#1086;&#1085;&#1076;%20&#1085;&#1086;&#1074;&#1072;&#1103;\20201109_111703.mp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40;&#1042;&#1045;&#1051;\Desktop\&#1092;&#1086;&#1085;&#1076;%20&#1085;&#1086;&#1074;&#1072;&#1103;\20201201_110920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40;&#1042;&#1045;&#1051;\Desktop\&#1092;&#1086;&#1085;&#1076;%20&#1085;&#1086;&#1074;&#1072;&#1103;\&#1089;&#1090;&#1072;&#1089;%20&#1086;&#1073;&#1088;&#1077;&#1079;&#1082;&#1072;.mp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4;&#1086;&#1082;&#1091;&#1084;&#1077;&#1085;&#1090;&#1099;%20&#1053;&#1040;&#1064;&#1048;%20&#1042;&#1057;&#1045;\&#1044;&#1054;&#1050;&#1059;&#1052;&#1045;&#1053;&#1058;&#1067;%20&#1044;&#1054;&#1059;\20-21%20&#1091;&#1095;.&#1075;&#1086;&#1076;\&#1052;&#1054;%202020-21\13-09-2021_10-24-43\video-62221b8b055968971a6c7e89c71481b7-V.mp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124744"/>
            <a:ext cx="4968552" cy="3600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«изменение </a:t>
            </a:r>
            <a:r>
              <a:rPr lang="ru-RU" sz="3600" b="1" dirty="0" smtClean="0">
                <a:solidFill>
                  <a:srgbClr val="FFFF00"/>
                </a:solidFill>
              </a:rPr>
              <a:t>развивающей </a:t>
            </a:r>
            <a:r>
              <a:rPr lang="ru-RU" sz="3600" b="1" dirty="0" smtClean="0">
                <a:solidFill>
                  <a:srgbClr val="FFFF00"/>
                </a:solidFill>
              </a:rPr>
              <a:t>среды. Визуальная поддержка»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Учитель-дефектолог Осипова Н.А.</a:t>
            </a:r>
          </a:p>
          <a:p>
            <a:pPr algn="r"/>
            <a:r>
              <a:rPr lang="ru-RU" dirty="0" smtClean="0"/>
              <a:t>Инструктор по ФК Фролова Н.В. 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35075" y="186408"/>
            <a:ext cx="7273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Муниципальное бюджетное дошкольное образовательное учреждение «Детский сад № 448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г. Челябинска»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 descr="Фестивали и конкурсы - Тизеры - Администрация Верх-Исетского района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39552" y="1124744"/>
            <a:ext cx="2736304" cy="456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81534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Визуальная подсказка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Фото ребенка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индивидуальном планшете и на столе в кабинете учителя-дефектолога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ПАВЕЛ\Desktop\фонд сердца\20201222_085659.jpg"/>
          <p:cNvPicPr>
            <a:picLocks noChangeAspect="1" noChangeArrowheads="1"/>
          </p:cNvPicPr>
          <p:nvPr/>
        </p:nvPicPr>
        <p:blipFill>
          <a:blip r:embed="rId2" cstate="print"/>
          <a:srcRect l="8438" t="5000" r="7187"/>
          <a:stretch>
            <a:fillRect/>
          </a:stretch>
        </p:blipFill>
        <p:spPr bwMode="auto">
          <a:xfrm rot="5400000">
            <a:off x="2536829" y="3591963"/>
            <a:ext cx="3638294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81534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Визуальная подсказка</a:t>
            </a:r>
          </a:p>
        </p:txBody>
      </p:sp>
      <p:pic>
        <p:nvPicPr>
          <p:cNvPr id="16385" name="Picture 1" descr="C:\Users\ПАВЕЛ\Desktop\фонд сердца\20201222_085551.jpg"/>
          <p:cNvPicPr>
            <a:picLocks noChangeAspect="1" noChangeArrowheads="1"/>
          </p:cNvPicPr>
          <p:nvPr/>
        </p:nvPicPr>
        <p:blipFill>
          <a:blip r:embed="rId2" cstate="print"/>
          <a:srcRect l="11250" t="12500" r="15625" b="17500"/>
          <a:stretch>
            <a:fillRect/>
          </a:stretch>
        </p:blipFill>
        <p:spPr bwMode="auto">
          <a:xfrm rot="5400000">
            <a:off x="-364900" y="2821284"/>
            <a:ext cx="4855395" cy="261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6926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Таймер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ПАВЕЛ\Desktop\фонд сердца\физра\IMG-7dade9e9e4667a411e3db02e4dc6e37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3744416" cy="488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8864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Визуальная подсказка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папки с карточками для визуальных расписаний (для группы)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C:\Users\ПАВЕЛ\Desktop\фонд сердца\20201222_09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59228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8" name="Picture 2" descr="C:\Users\ПАВЕЛ\Desktop\фонд сердца\20201222_090330.jpg"/>
          <p:cNvPicPr>
            <a:picLocks noChangeAspect="1" noChangeArrowheads="1"/>
          </p:cNvPicPr>
          <p:nvPr/>
        </p:nvPicPr>
        <p:blipFill>
          <a:blip r:embed="rId3" cstate="print"/>
          <a:srcRect l="15909" r="14773"/>
          <a:stretch>
            <a:fillRect/>
          </a:stretch>
        </p:blipFill>
        <p:spPr bwMode="auto">
          <a:xfrm>
            <a:off x="5508104" y="4149080"/>
            <a:ext cx="3168352" cy="257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ПАВЕЛ\Desktop\фонд сердца\IMG-918d2603445737044da1c0c898142e6a-V.jpg"/>
          <p:cNvPicPr>
            <a:picLocks noChangeAspect="1" noChangeArrowheads="1"/>
          </p:cNvPicPr>
          <p:nvPr/>
        </p:nvPicPr>
        <p:blipFill>
          <a:blip r:embed="rId4" cstate="print"/>
          <a:srcRect l="4725" t="9450" r="5501"/>
          <a:stretch>
            <a:fillRect/>
          </a:stretch>
        </p:blipFill>
        <p:spPr bwMode="auto">
          <a:xfrm>
            <a:off x="3275856" y="1844824"/>
            <a:ext cx="3024336" cy="228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85248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Визуальная подсказка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Папка с карточками для визуального расписания (для  физкультурного занятия)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АВЕЛ\Desktop\фонд сердца\физра\IMG-e860bd66145227687a5b8603035e7e80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20000" contrast="30000"/>
          </a:blip>
          <a:srcRect l="8542" t="12813" r="10306" b="15111"/>
          <a:stretch>
            <a:fillRect/>
          </a:stretch>
        </p:blipFill>
        <p:spPr bwMode="auto">
          <a:xfrm>
            <a:off x="395536" y="1844823"/>
            <a:ext cx="3960440" cy="468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ПАВЕЛ\Desktop\фонд сердца\физра\IMG-e4fb450496f09821a6a362643428734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05258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692696"/>
            <a:ext cx="8640960" cy="630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 – инструкции (для физкультурных занятий)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88640"/>
            <a:ext cx="8153400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Визуальная подсказка</a:t>
            </a:r>
          </a:p>
        </p:txBody>
      </p:sp>
      <p:pic>
        <p:nvPicPr>
          <p:cNvPr id="4098" name="Picture 2" descr="C:\Users\ПАВЕЛ\Desktop\фонд сердца\физра\IMG-5f0c97ceb8afefdfe9eddcb83ab8d929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48672" cy="5136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81534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Визуальная подсказка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Разрешающие и запрещающие знаки на мебели в группе, кабинете дефектолога,  в зале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ПАВЕЛ\Desktop\фонд сердца\20201222_090615.jpg"/>
          <p:cNvPicPr>
            <a:picLocks noChangeAspect="1" noChangeArrowheads="1"/>
          </p:cNvPicPr>
          <p:nvPr/>
        </p:nvPicPr>
        <p:blipFill>
          <a:blip r:embed="rId2" cstate="print"/>
          <a:srcRect r="8125"/>
          <a:stretch>
            <a:fillRect/>
          </a:stretch>
        </p:blipFill>
        <p:spPr bwMode="auto">
          <a:xfrm>
            <a:off x="179512" y="1844824"/>
            <a:ext cx="2808312" cy="17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ПАВЕЛ\Desktop\фонд сердца\физра\IMG-8096c036fa966eb569624da85fcd0fd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852936"/>
            <a:ext cx="346586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t="42308"/>
          <a:stretch>
            <a:fillRect/>
          </a:stretch>
        </p:blipFill>
        <p:spPr bwMode="auto">
          <a:xfrm>
            <a:off x="179512" y="3861048"/>
            <a:ext cx="2664296" cy="273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420888"/>
            <a:ext cx="202522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353200" cy="432048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Визуальная подсказка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69269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Карточки для оценивая  деятельности ребенка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занятии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704856" cy="494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Начало работы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(первое занятие с помощью визуального расписания) 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4" name="работа началась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6840760" cy="513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визуальными расписаниями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C:\Users\ПАВЕЛ\Desktop\фонд сердца\20201218_1005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38929"/>
          <a:stretch>
            <a:fillRect/>
          </a:stretch>
        </p:blipFill>
        <p:spPr bwMode="auto">
          <a:xfrm rot="5400000">
            <a:off x="162024" y="1790304"/>
            <a:ext cx="226722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1" name="Picture 3" descr="C:\Users\ПАВЕЛ\Desktop\фонд сердца\20201103_161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852936"/>
            <a:ext cx="2088232" cy="371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ПАВЕЛ\Desktop\фонд сердца\IMG-2fec5790fa71ef61e67448e06009f00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780928"/>
            <a:ext cx="2175249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cd6e67a1903078d3e53da4f7d42cf855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628800"/>
            <a:ext cx="1869672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Работа с визуальным расписанием при совместной деятельности с детьми группы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работа с расписанием в группе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6720747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196752"/>
            <a:ext cx="4788024" cy="415895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155010"/>
                </a:solidFill>
              </a:rPr>
              <a:t>Стас, 7 лет</a:t>
            </a:r>
            <a:br>
              <a:rPr lang="ru-RU" sz="8000" dirty="0" smtClean="0">
                <a:solidFill>
                  <a:srgbClr val="155010"/>
                </a:solidFill>
              </a:rPr>
            </a:br>
            <a:r>
              <a:rPr lang="ru-RU" sz="2000" dirty="0" smtClean="0">
                <a:solidFill>
                  <a:srgbClr val="155010"/>
                </a:solidFill>
              </a:rPr>
              <a:t>Отмечались проблемы</a:t>
            </a:r>
            <a:r>
              <a:rPr lang="en-US" sz="2000" dirty="0" smtClean="0">
                <a:solidFill>
                  <a:srgbClr val="155010"/>
                </a:solidFill>
              </a:rPr>
              <a:t>:</a:t>
            </a:r>
            <a:r>
              <a:rPr lang="ru-RU" sz="2000" dirty="0" smtClean="0">
                <a:solidFill>
                  <a:srgbClr val="155010"/>
                </a:solidFill>
              </a:rPr>
              <a:t/>
            </a:r>
            <a:br>
              <a:rPr lang="ru-RU" sz="2000" dirty="0" smtClean="0">
                <a:solidFill>
                  <a:srgbClr val="155010"/>
                </a:solidFill>
              </a:rPr>
            </a:br>
            <a:r>
              <a:rPr lang="ru-RU" sz="2000" dirty="0" smtClean="0">
                <a:solidFill>
                  <a:srgbClr val="155010"/>
                </a:solidFill>
              </a:rPr>
              <a:t>- не мог заниматься в подгруппе детей</a:t>
            </a:r>
            <a:br>
              <a:rPr lang="ru-RU" sz="2000" dirty="0" smtClean="0">
                <a:solidFill>
                  <a:srgbClr val="155010"/>
                </a:solidFill>
              </a:rPr>
            </a:br>
            <a:r>
              <a:rPr lang="ru-RU" sz="2000" dirty="0" smtClean="0">
                <a:solidFill>
                  <a:srgbClr val="155010"/>
                </a:solidFill>
              </a:rPr>
              <a:t>- не сидел за столом</a:t>
            </a:r>
            <a:br>
              <a:rPr lang="ru-RU" sz="2000" dirty="0" smtClean="0">
                <a:solidFill>
                  <a:srgbClr val="155010"/>
                </a:solidFill>
              </a:rPr>
            </a:br>
            <a:r>
              <a:rPr lang="ru-RU" sz="2000" dirty="0" smtClean="0">
                <a:solidFill>
                  <a:srgbClr val="155010"/>
                </a:solidFill>
              </a:rPr>
              <a:t>- проявлял нежелательное поведение (особенно на запреты)</a:t>
            </a:r>
            <a:br>
              <a:rPr lang="ru-RU" sz="2000" dirty="0" smtClean="0">
                <a:solidFill>
                  <a:srgbClr val="155010"/>
                </a:solidFill>
              </a:rPr>
            </a:br>
            <a:r>
              <a:rPr lang="ru-RU" sz="2000" dirty="0" smtClean="0">
                <a:solidFill>
                  <a:srgbClr val="155010"/>
                </a:solidFill>
              </a:rPr>
              <a:t>- «</a:t>
            </a:r>
            <a:r>
              <a:rPr lang="ru-RU" sz="2000" dirty="0" err="1" smtClean="0">
                <a:solidFill>
                  <a:srgbClr val="155010"/>
                </a:solidFill>
              </a:rPr>
              <a:t>зацикленность</a:t>
            </a:r>
            <a:r>
              <a:rPr lang="ru-RU" sz="2000" dirty="0" smtClean="0">
                <a:solidFill>
                  <a:srgbClr val="155010"/>
                </a:solidFill>
              </a:rPr>
              <a:t>» на слонах</a:t>
            </a:r>
            <a:br>
              <a:rPr lang="ru-RU" sz="2000" dirty="0" smtClean="0">
                <a:solidFill>
                  <a:srgbClr val="155010"/>
                </a:solidFill>
              </a:rPr>
            </a:br>
            <a:r>
              <a:rPr lang="ru-RU" sz="2000" dirty="0" smtClean="0">
                <a:solidFill>
                  <a:srgbClr val="155010"/>
                </a:solidFill>
              </a:rPr>
              <a:t>- не взаимодействовал с детьми, не участвовал в совместных играх</a:t>
            </a:r>
            <a:br>
              <a:rPr lang="ru-RU" sz="2000" dirty="0" smtClean="0">
                <a:solidFill>
                  <a:srgbClr val="155010"/>
                </a:solidFill>
              </a:rPr>
            </a:br>
            <a:r>
              <a:rPr lang="ru-RU" sz="2000" dirty="0" smtClean="0">
                <a:solidFill>
                  <a:srgbClr val="155010"/>
                </a:solidFill>
              </a:rPr>
              <a:t>- с трудом воспринимал речевую инструкцию</a:t>
            </a:r>
            <a:br>
              <a:rPr lang="ru-RU" sz="2000" dirty="0" smtClean="0">
                <a:solidFill>
                  <a:srgbClr val="155010"/>
                </a:solidFill>
              </a:rPr>
            </a:br>
            <a:r>
              <a:rPr lang="ru-RU" sz="2000" dirty="0" smtClean="0">
                <a:solidFill>
                  <a:srgbClr val="155010"/>
                </a:solidFill>
              </a:rPr>
              <a:t>- лазил по шкафам, полкам, прыгал с них</a:t>
            </a:r>
            <a:br>
              <a:rPr lang="ru-RU" sz="2000" dirty="0" smtClean="0">
                <a:solidFill>
                  <a:srgbClr val="155010"/>
                </a:solidFill>
              </a:rPr>
            </a:br>
            <a:r>
              <a:rPr lang="ru-RU" sz="2000" dirty="0" smtClean="0">
                <a:solidFill>
                  <a:srgbClr val="155010"/>
                </a:solidFill>
              </a:rPr>
              <a:t>- убегал с прогулочного участка</a:t>
            </a:r>
            <a:br>
              <a:rPr lang="ru-RU" sz="2000" dirty="0" smtClean="0">
                <a:solidFill>
                  <a:srgbClr val="155010"/>
                </a:solidFill>
              </a:rPr>
            </a:br>
            <a:r>
              <a:rPr lang="ru-RU" sz="2800" dirty="0" smtClean="0">
                <a:solidFill>
                  <a:srgbClr val="155010"/>
                </a:solidFill>
              </a:rPr>
              <a:t/>
            </a:r>
            <a:br>
              <a:rPr lang="ru-RU" sz="2800" dirty="0" smtClean="0">
                <a:solidFill>
                  <a:srgbClr val="155010"/>
                </a:solidFill>
              </a:rPr>
            </a:br>
            <a:r>
              <a:rPr lang="ru-RU" sz="2800" dirty="0" smtClean="0">
                <a:solidFill>
                  <a:srgbClr val="155010"/>
                </a:solidFill>
              </a:rPr>
              <a:t/>
            </a:r>
            <a:br>
              <a:rPr lang="ru-RU" sz="2800" dirty="0" smtClean="0">
                <a:solidFill>
                  <a:srgbClr val="155010"/>
                </a:solidFill>
              </a:rPr>
            </a:br>
            <a:endParaRPr lang="ru-RU" sz="2800" dirty="0">
              <a:solidFill>
                <a:srgbClr val="155010"/>
              </a:solidFill>
            </a:endParaRPr>
          </a:p>
        </p:txBody>
      </p:sp>
      <p:pic>
        <p:nvPicPr>
          <p:cNvPr id="1026" name="Picture 2" descr="C:\Users\ПАВЕЛ\Desktop\фонд сердца\IMG-4bf92433e6933dc8d3dcef6c7e6a911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384376" cy="595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Работа воспитателя с визуальным расписанием в группе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5" name="работа воспитателя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628800"/>
            <a:ext cx="662473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3400" cy="7425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Образовательная деятельность  в подгруппе  детей и индивидуальная работа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Users\ПАВЕЛ\Desktop\стас\20210113_101206.jpg"/>
          <p:cNvPicPr>
            <a:picLocks noChangeAspect="1" noChangeArrowheads="1"/>
          </p:cNvPicPr>
          <p:nvPr/>
        </p:nvPicPr>
        <p:blipFill>
          <a:blip r:embed="rId2" cstate="print"/>
          <a:srcRect r="12355"/>
          <a:stretch>
            <a:fillRect/>
          </a:stretch>
        </p:blipFill>
        <p:spPr bwMode="auto">
          <a:xfrm>
            <a:off x="323528" y="2492896"/>
            <a:ext cx="482453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20201112_09452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1700808"/>
            <a:ext cx="2952328" cy="4960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327504" cy="990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за 2 месяца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Стаса стало меньше нежелательного поведения </a:t>
            </a:r>
          </a:p>
          <a:p>
            <a:r>
              <a:rPr lang="ru-RU" dirty="0" smtClean="0"/>
              <a:t>Стал участвовать в совместной деятельности с детьми</a:t>
            </a:r>
          </a:p>
          <a:p>
            <a:r>
              <a:rPr lang="ru-RU" dirty="0" smtClean="0"/>
              <a:t>Присутствует и участвует на подгрупповых занятиях</a:t>
            </a:r>
          </a:p>
          <a:p>
            <a:r>
              <a:rPr lang="ru-RU" dirty="0" smtClean="0"/>
              <a:t>Выполняет инструкции </a:t>
            </a:r>
            <a:endParaRPr lang="ru-RU" dirty="0"/>
          </a:p>
        </p:txBody>
      </p:sp>
      <p:pic>
        <p:nvPicPr>
          <p:cNvPr id="19458" name="Picture 2" descr="Положительный медицинский результ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238" y="4293096"/>
            <a:ext cx="384976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Кушает сидя за столом вместе с детьми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20201112_1600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7344816" cy="413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Переодевается в спортивную форму на физкультурное занятие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Содержимое 11" descr="20201123_1105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8620" t="13450"/>
          <a:stretch>
            <a:fillRect/>
          </a:stretch>
        </p:blipFill>
        <p:spPr>
          <a:xfrm>
            <a:off x="1763688" y="1772816"/>
            <a:ext cx="5904656" cy="468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Участвует в совместных играх со сверстниками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20201127_16142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31086" r="2631" b="11184"/>
          <a:stretch>
            <a:fillRect/>
          </a:stretch>
        </p:blipFill>
        <p:spPr>
          <a:xfrm>
            <a:off x="683568" y="1556792"/>
            <a:ext cx="266429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7" descr="20200909_09221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251520" y="4509120"/>
            <a:ext cx="3528392" cy="209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20201110_16004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4211960" y="2060848"/>
            <a:ext cx="4704523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Проявляет интерес к образовательной деятельности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Содержимое 11" descr="20201023_1148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08565" y="2172860"/>
            <a:ext cx="281631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0" name="Picture 2" descr="C:\Users\ПАВЕЛ\Desktop\фонд сердца\20201016_095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71355" y="2353381"/>
            <a:ext cx="3312368" cy="186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1" name="Picture 3" descr="C:\Users\ПАВЕЛ\Desktop\фонд сердца\20201028_111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628800"/>
            <a:ext cx="2633707" cy="148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2" name="Picture 4" descr="C:\Users\ПАВЕЛ\Desktop\фонд сердца\20201028_1118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284984"/>
            <a:ext cx="1800200" cy="320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996952"/>
            <a:ext cx="19840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6864" cy="9906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Игра «Звездочки». Стас выполняет инструкции инструктора физкультуры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8" name="20201109_111418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628800"/>
            <a:ext cx="6552728" cy="491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Отработка инструкции «Жди», «Очередь»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(физкультурное занятие)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20201109_111703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700808"/>
            <a:ext cx="604867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4528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Выполнение новой инструкции «Прыжки»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6" name="20201201_110920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628800"/>
            <a:ext cx="6696744" cy="502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Нежелательное поведение (сентябрь 2020 г.)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тас обрезка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6696744" cy="502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62221b8b055968971a6c7e89c71481b7-V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052736"/>
            <a:ext cx="7128792" cy="534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s://beautifoto.ru/wp-content/uploads/2019/05/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Звездный Дождь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97152"/>
            <a:ext cx="6088276" cy="153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35730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 педагогов  МБДОУ  № 448 в проекте с организацией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Фото\Работа Наташа\ДС 448\для презент фото\DSC06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4664"/>
            <a:ext cx="4176464" cy="281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4392488" cy="48245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После обучения в окружающую среду      группы педагоги внесли изменения. Была организована визуальная поддержка для ребёнка с РАС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2" name="Picture 2" descr="Коэн, Герхардт - Визуальная поддержка. Система действенных методов для развития навыков самостоятельности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6672"/>
            <a:ext cx="3559382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Визуальное расписание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>индивидуальное для ребенка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8433" name="Picture 1" descr="C:\Users\ПАВЕЛ\Desktop\фонд сердца\20201222_085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3534" y="2720922"/>
            <a:ext cx="499255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C:\Users\ПАВЕЛ\Desktop\фонд сердца\20201222_085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39918" y="2720922"/>
            <a:ext cx="499255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Визуальное расписание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1"/>
                </a:solidFill>
              </a:rPr>
              <a:t>для занятий учителя-дефектолога, воспитателя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6866" name="Picture 2" descr="C:\Users\ПАВЕЛ\Desktop\фонд сердца\20201222_085923.jpg"/>
          <p:cNvPicPr>
            <a:picLocks noChangeAspect="1" noChangeArrowheads="1"/>
          </p:cNvPicPr>
          <p:nvPr/>
        </p:nvPicPr>
        <p:blipFill>
          <a:blip r:embed="rId2" cstate="print"/>
          <a:srcRect l="8654" t="5769" r="15625"/>
          <a:stretch>
            <a:fillRect/>
          </a:stretch>
        </p:blipFill>
        <p:spPr bwMode="auto">
          <a:xfrm>
            <a:off x="1115616" y="1556792"/>
            <a:ext cx="720080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Визуальное расписание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>
                <a:solidFill>
                  <a:schemeClr val="tx1"/>
                </a:solidFill>
              </a:rPr>
              <a:t>для физкультурных занятий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ПАВЕЛ\Desktop\фонд сердца\физра\IMG-3eb7546893f7a3b2ed84c1491ea06c0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1"/>
            <a:ext cx="7128792" cy="5090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Визуальное расписание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для выполнения режимных моментов в группе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АВЕЛ\Desktop\фонд сердца\20201222_1133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1212" b="7103"/>
          <a:stretch>
            <a:fillRect/>
          </a:stretch>
        </p:blipFill>
        <p:spPr bwMode="auto">
          <a:xfrm>
            <a:off x="3059832" y="1484784"/>
            <a:ext cx="3528392" cy="5123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867</TotalTime>
  <Words>267</Words>
  <Application>Microsoft Office PowerPoint</Application>
  <PresentationFormat>Экран (4:3)</PresentationFormat>
  <Paragraphs>46</Paragraphs>
  <Slides>31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Обычная</vt:lpstr>
      <vt:lpstr>«изменение развивающей среды. Визуальная поддержка» </vt:lpstr>
      <vt:lpstr>Стас, 7 лет Отмечались проблемы: - не мог заниматься в подгруппе детей - не сидел за столом - проявлял нежелательное поведение (особенно на запреты) - «зацикленность» на слонах - не взаимодействовал с детьми, не участвовал в совместных играх - с трудом воспринимал речевую инструкцию - лазил по шкафам, полкам, прыгал с них - убегал с прогулочного участка   </vt:lpstr>
      <vt:lpstr>Нежелательное поведение (сентябрь 2020 г.)</vt:lpstr>
      <vt:lpstr>Слайд 4</vt:lpstr>
      <vt:lpstr>После обучения в окружающую среду      группы педагоги внесли изменения. Была организована визуальная поддержка для ребёнка с РАС</vt:lpstr>
      <vt:lpstr>Визуальное расписание: индивидуальное для ребенка </vt:lpstr>
      <vt:lpstr>Визуальное расписание: для занятий учителя-дефектолога, воспитателя </vt:lpstr>
      <vt:lpstr>Визуальное расписание: для физкультурных занятий  </vt:lpstr>
      <vt:lpstr>Визуальное расписание: для выполнения режимных моментов в группе </vt:lpstr>
      <vt:lpstr>Слайд 10</vt:lpstr>
      <vt:lpstr>Слайд 11</vt:lpstr>
      <vt:lpstr>Слайд 12</vt:lpstr>
      <vt:lpstr>Визуальная подсказка</vt:lpstr>
      <vt:lpstr>Карточки – инструкции (для физкультурных занятий)</vt:lpstr>
      <vt:lpstr>Слайд 15</vt:lpstr>
      <vt:lpstr>Визуальная подсказка</vt:lpstr>
      <vt:lpstr>Начало работы  (первое занятие с помощью визуального расписания) </vt:lpstr>
      <vt:lpstr>Работа с визуальными расписаниями</vt:lpstr>
      <vt:lpstr>Работа с визуальным расписанием при совместной деятельности с детьми группы</vt:lpstr>
      <vt:lpstr>Работа воспитателя с визуальным расписанием в группе  </vt:lpstr>
      <vt:lpstr>Образовательная деятельность  в подгруппе  детей и индивидуальная работа</vt:lpstr>
      <vt:lpstr>Результаты работы за 2 месяца</vt:lpstr>
      <vt:lpstr>Кушает сидя за столом вместе с детьми</vt:lpstr>
      <vt:lpstr>Переодевается в спортивную форму на физкультурное занятие</vt:lpstr>
      <vt:lpstr>Участвует в совместных играх со сверстниками</vt:lpstr>
      <vt:lpstr>Проявляет интерес к образовательной деятельности</vt:lpstr>
      <vt:lpstr>Игра «Звездочки». Стас выполняет инструкции инструктора физкультуры</vt:lpstr>
      <vt:lpstr>Отработка инструкции «Жди», «Очередь» (физкультурное занятие)</vt:lpstr>
      <vt:lpstr>Выполнение новой инструкции «Прыжки»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 «Знающий и умеющий родитель»</dc:title>
  <dc:creator>ПАВЕЛ</dc:creator>
  <cp:lastModifiedBy>user</cp:lastModifiedBy>
  <cp:revision>94</cp:revision>
  <dcterms:created xsi:type="dcterms:W3CDTF">2019-11-29T08:49:56Z</dcterms:created>
  <dcterms:modified xsi:type="dcterms:W3CDTF">2021-09-15T04:15:26Z</dcterms:modified>
</cp:coreProperties>
</file>