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handoutMasterIdLst>
    <p:handoutMasterId r:id="rId35"/>
  </p:handoutMasterIdLst>
  <p:sldIdLst>
    <p:sldId id="256" r:id="rId2"/>
    <p:sldId id="270" r:id="rId3"/>
    <p:sldId id="266" r:id="rId4"/>
    <p:sldId id="306" r:id="rId5"/>
    <p:sldId id="307" r:id="rId6"/>
    <p:sldId id="308" r:id="rId7"/>
    <p:sldId id="310" r:id="rId8"/>
    <p:sldId id="311" r:id="rId9"/>
    <p:sldId id="312" r:id="rId10"/>
    <p:sldId id="313" r:id="rId11"/>
    <p:sldId id="257" r:id="rId12"/>
    <p:sldId id="314" r:id="rId13"/>
    <p:sldId id="315" r:id="rId14"/>
    <p:sldId id="316" r:id="rId15"/>
    <p:sldId id="288" r:id="rId16"/>
    <p:sldId id="294" r:id="rId17"/>
    <p:sldId id="296" r:id="rId18"/>
    <p:sldId id="317" r:id="rId19"/>
    <p:sldId id="318" r:id="rId20"/>
    <p:sldId id="319" r:id="rId21"/>
    <p:sldId id="320" r:id="rId22"/>
    <p:sldId id="299" r:id="rId23"/>
    <p:sldId id="298" r:id="rId24"/>
    <p:sldId id="321" r:id="rId25"/>
    <p:sldId id="322" r:id="rId26"/>
    <p:sldId id="324" r:id="rId27"/>
    <p:sldId id="325" r:id="rId28"/>
    <p:sldId id="326" r:id="rId29"/>
    <p:sldId id="327" r:id="rId30"/>
    <p:sldId id="328" r:id="rId31"/>
    <p:sldId id="329" r:id="rId32"/>
    <p:sldId id="330"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9FA47-93E6-43B2-951A-A5D1F2CAC7F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ru-RU"/>
        </a:p>
      </dgm:t>
    </dgm:pt>
    <dgm:pt modelId="{2A23D846-4AB8-4F04-9757-9E816603F5AE}">
      <dgm:prSet phldrT="[Текст]"/>
      <dgm:spPr/>
      <dgm:t>
        <a:bodyPr/>
        <a:lstStyle/>
        <a:p>
          <a:r>
            <a:rPr lang="ru-RU" b="1" dirty="0" smtClean="0"/>
            <a:t>ПОЗНАВАТЕЛЬНАЯ СФЕРА ЛИЧНОСТИ</a:t>
          </a:r>
          <a:endParaRPr lang="ru-RU" b="1" dirty="0"/>
        </a:p>
      </dgm:t>
    </dgm:pt>
    <dgm:pt modelId="{83C40625-8EAC-43A6-AA6B-74B372002A61}" type="parTrans" cxnId="{F9B7E3DD-2C1D-4C0F-BA9A-0B59E0D4040F}">
      <dgm:prSet/>
      <dgm:spPr/>
      <dgm:t>
        <a:bodyPr/>
        <a:lstStyle/>
        <a:p>
          <a:endParaRPr lang="ru-RU"/>
        </a:p>
      </dgm:t>
    </dgm:pt>
    <dgm:pt modelId="{3D6D199B-6115-478F-BB3B-689EF15518DE}" type="sibTrans" cxnId="{F9B7E3DD-2C1D-4C0F-BA9A-0B59E0D4040F}">
      <dgm:prSet/>
      <dgm:spPr/>
      <dgm:t>
        <a:bodyPr/>
        <a:lstStyle/>
        <a:p>
          <a:endParaRPr lang="ru-RU"/>
        </a:p>
      </dgm:t>
    </dgm:pt>
    <dgm:pt modelId="{4454C62C-A7F4-4B7A-81D1-8F55DA3F9BFD}">
      <dgm:prSet phldrT="[Текст]" custT="1"/>
      <dgm:spPr/>
      <dgm:t>
        <a:bodyPr/>
        <a:lstStyle/>
        <a:p>
          <a:r>
            <a:rPr lang="ru-RU" sz="1600" b="1" dirty="0" smtClean="0">
              <a:latin typeface="Arial" pitchFamily="34" charset="0"/>
              <a:cs typeface="Arial" pitchFamily="34" charset="0"/>
            </a:rPr>
            <a:t>ОЩУЩЕНИЕ</a:t>
          </a:r>
          <a:endParaRPr lang="ru-RU" sz="1200" b="1" dirty="0">
            <a:latin typeface="Arial" pitchFamily="34" charset="0"/>
            <a:cs typeface="Arial" pitchFamily="34" charset="0"/>
          </a:endParaRPr>
        </a:p>
      </dgm:t>
    </dgm:pt>
    <dgm:pt modelId="{1C8B6BD9-A18E-419E-BE7A-CE369EA25B6E}" type="parTrans" cxnId="{A508D556-F0C7-4C61-BB9B-AB6551F6F0F1}">
      <dgm:prSet/>
      <dgm:spPr/>
      <dgm:t>
        <a:bodyPr/>
        <a:lstStyle/>
        <a:p>
          <a:endParaRPr lang="ru-RU"/>
        </a:p>
      </dgm:t>
    </dgm:pt>
    <dgm:pt modelId="{08614FF7-0674-4796-81BC-4DF106CCE9B1}" type="sibTrans" cxnId="{A508D556-F0C7-4C61-BB9B-AB6551F6F0F1}">
      <dgm:prSet/>
      <dgm:spPr/>
      <dgm:t>
        <a:bodyPr/>
        <a:lstStyle/>
        <a:p>
          <a:endParaRPr lang="ru-RU"/>
        </a:p>
      </dgm:t>
    </dgm:pt>
    <dgm:pt modelId="{C92A912D-364F-43D2-8601-CD96F81EEA11}">
      <dgm:prSet phldrT="[Текст]" custT="1"/>
      <dgm:spPr/>
      <dgm:t>
        <a:bodyPr/>
        <a:lstStyle/>
        <a:p>
          <a:r>
            <a:rPr lang="ru-RU" sz="1500" b="1" dirty="0" smtClean="0">
              <a:latin typeface="Arial" pitchFamily="34" charset="0"/>
              <a:cs typeface="Arial" pitchFamily="34" charset="0"/>
            </a:rPr>
            <a:t>ВОСПРИЯТИЕ</a:t>
          </a:r>
          <a:endParaRPr lang="ru-RU" sz="1500" b="1" dirty="0">
            <a:latin typeface="Arial" pitchFamily="34" charset="0"/>
            <a:cs typeface="Arial" pitchFamily="34" charset="0"/>
          </a:endParaRPr>
        </a:p>
      </dgm:t>
    </dgm:pt>
    <dgm:pt modelId="{FDED6DA8-029C-4C5B-9F81-C7EFFE7B7862}" type="parTrans" cxnId="{7F8C6F4A-CF07-46D0-9C2F-BD96D59A64D4}">
      <dgm:prSet/>
      <dgm:spPr/>
      <dgm:t>
        <a:bodyPr/>
        <a:lstStyle/>
        <a:p>
          <a:endParaRPr lang="ru-RU"/>
        </a:p>
      </dgm:t>
    </dgm:pt>
    <dgm:pt modelId="{508890DA-A86A-433E-88F1-63F11A7433AB}" type="sibTrans" cxnId="{7F8C6F4A-CF07-46D0-9C2F-BD96D59A64D4}">
      <dgm:prSet/>
      <dgm:spPr/>
      <dgm:t>
        <a:bodyPr/>
        <a:lstStyle/>
        <a:p>
          <a:endParaRPr lang="ru-RU"/>
        </a:p>
      </dgm:t>
    </dgm:pt>
    <dgm:pt modelId="{52775D44-E903-4AAB-9670-B7E55C6470C0}">
      <dgm:prSet phldrT="[Текст]" custT="1"/>
      <dgm:spPr/>
      <dgm:t>
        <a:bodyPr/>
        <a:lstStyle/>
        <a:p>
          <a:r>
            <a:rPr lang="ru-RU" sz="1500" b="1" dirty="0" smtClean="0"/>
            <a:t>ВООБРАЖЕНИЕ</a:t>
          </a:r>
          <a:endParaRPr lang="ru-RU" sz="1500" b="1" dirty="0"/>
        </a:p>
      </dgm:t>
    </dgm:pt>
    <dgm:pt modelId="{8F9D8260-BB96-4B63-9B24-EB55E0A81D51}" type="parTrans" cxnId="{A33ACF90-3F70-4C3C-9AE0-CCF8DF4EBA41}">
      <dgm:prSet/>
      <dgm:spPr/>
      <dgm:t>
        <a:bodyPr/>
        <a:lstStyle/>
        <a:p>
          <a:endParaRPr lang="ru-RU"/>
        </a:p>
      </dgm:t>
    </dgm:pt>
    <dgm:pt modelId="{6895CE16-EB74-40DE-97CD-F56D34EF7D13}" type="sibTrans" cxnId="{A33ACF90-3F70-4C3C-9AE0-CCF8DF4EBA41}">
      <dgm:prSet/>
      <dgm:spPr/>
      <dgm:t>
        <a:bodyPr/>
        <a:lstStyle/>
        <a:p>
          <a:endParaRPr lang="ru-RU"/>
        </a:p>
      </dgm:t>
    </dgm:pt>
    <dgm:pt modelId="{48F5ACD5-0D05-42A4-83E0-EAFB911948CD}">
      <dgm:prSet phldrT="[Текст]" custT="1"/>
      <dgm:spPr/>
      <dgm:t>
        <a:bodyPr/>
        <a:lstStyle/>
        <a:p>
          <a:r>
            <a:rPr lang="ru-RU" sz="1600" b="1" dirty="0" smtClean="0"/>
            <a:t>ПАМЯТЬ</a:t>
          </a:r>
          <a:endParaRPr lang="ru-RU" sz="1600" b="1" dirty="0"/>
        </a:p>
      </dgm:t>
    </dgm:pt>
    <dgm:pt modelId="{B4E0C3E8-B1A5-4471-94F1-4DB78FECCAA0}" type="parTrans" cxnId="{D14BE352-B9E2-4C3C-A9B4-F05681921348}">
      <dgm:prSet/>
      <dgm:spPr/>
      <dgm:t>
        <a:bodyPr/>
        <a:lstStyle/>
        <a:p>
          <a:endParaRPr lang="ru-RU"/>
        </a:p>
      </dgm:t>
    </dgm:pt>
    <dgm:pt modelId="{923AECB2-2C2E-4B3D-ADCD-67AFE0F33484}" type="sibTrans" cxnId="{D14BE352-B9E2-4C3C-A9B4-F05681921348}">
      <dgm:prSet/>
      <dgm:spPr/>
      <dgm:t>
        <a:bodyPr/>
        <a:lstStyle/>
        <a:p>
          <a:endParaRPr lang="ru-RU"/>
        </a:p>
      </dgm:t>
    </dgm:pt>
    <dgm:pt modelId="{ADD5E9F0-38F7-4661-AF69-00CD93880A67}">
      <dgm:prSet phldrT="[Текст]" custT="1"/>
      <dgm:spPr/>
      <dgm:t>
        <a:bodyPr/>
        <a:lstStyle/>
        <a:p>
          <a:r>
            <a:rPr lang="ru-RU" sz="1600" b="1" dirty="0" smtClean="0"/>
            <a:t>ВНИМАНИЕ</a:t>
          </a:r>
          <a:endParaRPr lang="ru-RU" sz="1600" b="1" dirty="0"/>
        </a:p>
      </dgm:t>
    </dgm:pt>
    <dgm:pt modelId="{BD22058D-2FA2-43E0-BD78-17CF12AE7810}" type="parTrans" cxnId="{C2D64AE9-B462-4781-A352-CF052FD2C075}">
      <dgm:prSet/>
      <dgm:spPr/>
      <dgm:t>
        <a:bodyPr/>
        <a:lstStyle/>
        <a:p>
          <a:endParaRPr lang="ru-RU"/>
        </a:p>
      </dgm:t>
    </dgm:pt>
    <dgm:pt modelId="{4358C712-E253-41B8-9D3B-EE6A135E12F7}" type="sibTrans" cxnId="{C2D64AE9-B462-4781-A352-CF052FD2C075}">
      <dgm:prSet/>
      <dgm:spPr/>
      <dgm:t>
        <a:bodyPr/>
        <a:lstStyle/>
        <a:p>
          <a:endParaRPr lang="ru-RU"/>
        </a:p>
      </dgm:t>
    </dgm:pt>
    <dgm:pt modelId="{61E5F5D0-07E2-41A2-8B37-FAF2A92E4CB1}">
      <dgm:prSet phldrT="[Текст]" custT="1"/>
      <dgm:spPr/>
      <dgm:t>
        <a:bodyPr/>
        <a:lstStyle/>
        <a:p>
          <a:r>
            <a:rPr lang="ru-RU" sz="1600" b="1" dirty="0" smtClean="0"/>
            <a:t>МЫШЛЕНИЕ</a:t>
          </a:r>
          <a:endParaRPr lang="ru-RU" sz="1600" b="1" dirty="0"/>
        </a:p>
      </dgm:t>
    </dgm:pt>
    <dgm:pt modelId="{40FE5364-7E2A-41DC-84A9-E2A159B32BA4}" type="parTrans" cxnId="{83823B25-C41F-436E-83A4-C1DD23507FF9}">
      <dgm:prSet/>
      <dgm:spPr/>
      <dgm:t>
        <a:bodyPr/>
        <a:lstStyle/>
        <a:p>
          <a:endParaRPr lang="ru-RU"/>
        </a:p>
      </dgm:t>
    </dgm:pt>
    <dgm:pt modelId="{A55A4108-6001-4CA9-9FC3-5594EE646E88}" type="sibTrans" cxnId="{83823B25-C41F-436E-83A4-C1DD23507FF9}">
      <dgm:prSet/>
      <dgm:spPr/>
      <dgm:t>
        <a:bodyPr/>
        <a:lstStyle/>
        <a:p>
          <a:endParaRPr lang="ru-RU"/>
        </a:p>
      </dgm:t>
    </dgm:pt>
    <dgm:pt modelId="{9999647A-5A70-4157-8FA5-83B84CE4A580}">
      <dgm:prSet phldrT="[Текст]" custT="1"/>
      <dgm:spPr/>
      <dgm:t>
        <a:bodyPr/>
        <a:lstStyle/>
        <a:p>
          <a:r>
            <a:rPr lang="ru-RU" sz="1600" b="1" dirty="0" smtClean="0">
              <a:latin typeface="Arial" pitchFamily="34" charset="0"/>
              <a:cs typeface="Arial" pitchFamily="34" charset="0"/>
            </a:rPr>
            <a:t>РЕЧЬ</a:t>
          </a:r>
          <a:endParaRPr lang="ru-RU" sz="1600" b="1" dirty="0">
            <a:latin typeface="Arial" pitchFamily="34" charset="0"/>
            <a:cs typeface="Arial" pitchFamily="34" charset="0"/>
          </a:endParaRPr>
        </a:p>
      </dgm:t>
    </dgm:pt>
    <dgm:pt modelId="{745F468F-ECD5-48BB-A9CC-5AD1A4603F08}" type="parTrans" cxnId="{3384DA8E-24E5-42AA-8412-3AEA98B13CE2}">
      <dgm:prSet/>
      <dgm:spPr/>
      <dgm:t>
        <a:bodyPr/>
        <a:lstStyle/>
        <a:p>
          <a:endParaRPr lang="ru-RU"/>
        </a:p>
      </dgm:t>
    </dgm:pt>
    <dgm:pt modelId="{ACC8C5AD-70BE-41C4-A346-2269F4988606}" type="sibTrans" cxnId="{3384DA8E-24E5-42AA-8412-3AEA98B13CE2}">
      <dgm:prSet/>
      <dgm:spPr/>
      <dgm:t>
        <a:bodyPr/>
        <a:lstStyle/>
        <a:p>
          <a:endParaRPr lang="ru-RU"/>
        </a:p>
      </dgm:t>
    </dgm:pt>
    <dgm:pt modelId="{E21A7032-C41B-4C92-B428-CA120324FCB9}" type="pres">
      <dgm:prSet presAssocID="{D889FA47-93E6-43B2-951A-A5D1F2CAC7F1}" presName="composite" presStyleCnt="0">
        <dgm:presLayoutVars>
          <dgm:chMax val="1"/>
          <dgm:dir/>
          <dgm:resizeHandles val="exact"/>
        </dgm:presLayoutVars>
      </dgm:prSet>
      <dgm:spPr/>
      <dgm:t>
        <a:bodyPr/>
        <a:lstStyle/>
        <a:p>
          <a:endParaRPr lang="ru-RU"/>
        </a:p>
      </dgm:t>
    </dgm:pt>
    <dgm:pt modelId="{D6040D7B-AB4B-463A-834B-D5600B8BE878}" type="pres">
      <dgm:prSet presAssocID="{D889FA47-93E6-43B2-951A-A5D1F2CAC7F1}" presName="radial" presStyleCnt="0">
        <dgm:presLayoutVars>
          <dgm:animLvl val="ctr"/>
        </dgm:presLayoutVars>
      </dgm:prSet>
      <dgm:spPr/>
    </dgm:pt>
    <dgm:pt modelId="{634A09F7-E966-44B7-A054-6A54468FD8EF}" type="pres">
      <dgm:prSet presAssocID="{2A23D846-4AB8-4F04-9757-9E816603F5AE}" presName="centerShape" presStyleLbl="vennNode1" presStyleIdx="0" presStyleCnt="8"/>
      <dgm:spPr/>
      <dgm:t>
        <a:bodyPr/>
        <a:lstStyle/>
        <a:p>
          <a:endParaRPr lang="ru-RU"/>
        </a:p>
      </dgm:t>
    </dgm:pt>
    <dgm:pt modelId="{D2EC199A-86D7-4731-99A9-B6D2D583466B}" type="pres">
      <dgm:prSet presAssocID="{4454C62C-A7F4-4B7A-81D1-8F55DA3F9BFD}" presName="node" presStyleLbl="vennNode1" presStyleIdx="1" presStyleCnt="8" custScaleX="113734">
        <dgm:presLayoutVars>
          <dgm:bulletEnabled val="1"/>
        </dgm:presLayoutVars>
      </dgm:prSet>
      <dgm:spPr/>
      <dgm:t>
        <a:bodyPr/>
        <a:lstStyle/>
        <a:p>
          <a:endParaRPr lang="ru-RU"/>
        </a:p>
      </dgm:t>
    </dgm:pt>
    <dgm:pt modelId="{31D394F0-A456-44AA-9B83-AFF66B24E7F1}" type="pres">
      <dgm:prSet presAssocID="{C92A912D-364F-43D2-8601-CD96F81EEA11}" presName="node" presStyleLbl="vennNode1" presStyleIdx="2" presStyleCnt="8" custScaleX="119929" custRadScaleRad="106403" custRadScaleInc="5378">
        <dgm:presLayoutVars>
          <dgm:bulletEnabled val="1"/>
        </dgm:presLayoutVars>
      </dgm:prSet>
      <dgm:spPr/>
      <dgm:t>
        <a:bodyPr/>
        <a:lstStyle/>
        <a:p>
          <a:endParaRPr lang="ru-RU"/>
        </a:p>
      </dgm:t>
    </dgm:pt>
    <dgm:pt modelId="{550F2974-E15E-4C7D-A697-9B2C78D68148}" type="pres">
      <dgm:prSet presAssocID="{52775D44-E903-4AAB-9670-B7E55C6470C0}" presName="node" presStyleLbl="vennNode1" presStyleIdx="3" presStyleCnt="8" custScaleX="136476">
        <dgm:presLayoutVars>
          <dgm:bulletEnabled val="1"/>
        </dgm:presLayoutVars>
      </dgm:prSet>
      <dgm:spPr/>
      <dgm:t>
        <a:bodyPr/>
        <a:lstStyle/>
        <a:p>
          <a:endParaRPr lang="ru-RU"/>
        </a:p>
      </dgm:t>
    </dgm:pt>
    <dgm:pt modelId="{0C3FFFD0-C225-4671-8B08-C296F9FAB908}" type="pres">
      <dgm:prSet presAssocID="{ADD5E9F0-38F7-4661-AF69-00CD93880A67}" presName="node" presStyleLbl="vennNode1" presStyleIdx="4" presStyleCnt="8" custScaleX="109900">
        <dgm:presLayoutVars>
          <dgm:bulletEnabled val="1"/>
        </dgm:presLayoutVars>
      </dgm:prSet>
      <dgm:spPr/>
      <dgm:t>
        <a:bodyPr/>
        <a:lstStyle/>
        <a:p>
          <a:endParaRPr lang="ru-RU"/>
        </a:p>
      </dgm:t>
    </dgm:pt>
    <dgm:pt modelId="{BF958C68-1695-434B-B689-1B87B80D5B2C}" type="pres">
      <dgm:prSet presAssocID="{48F5ACD5-0D05-42A4-83E0-EAFB911948CD}" presName="node" presStyleLbl="vennNode1" presStyleIdx="5" presStyleCnt="8" custScaleX="102445">
        <dgm:presLayoutVars>
          <dgm:bulletEnabled val="1"/>
        </dgm:presLayoutVars>
      </dgm:prSet>
      <dgm:spPr/>
      <dgm:t>
        <a:bodyPr/>
        <a:lstStyle/>
        <a:p>
          <a:endParaRPr lang="ru-RU"/>
        </a:p>
      </dgm:t>
    </dgm:pt>
    <dgm:pt modelId="{07E24A5C-767B-4444-BB09-98F4C23097EB}" type="pres">
      <dgm:prSet presAssocID="{61E5F5D0-07E2-41A2-8B37-FAF2A92E4CB1}" presName="node" presStyleLbl="vennNode1" presStyleIdx="6" presStyleCnt="8" custScaleX="112604">
        <dgm:presLayoutVars>
          <dgm:bulletEnabled val="1"/>
        </dgm:presLayoutVars>
      </dgm:prSet>
      <dgm:spPr/>
      <dgm:t>
        <a:bodyPr/>
        <a:lstStyle/>
        <a:p>
          <a:endParaRPr lang="ru-RU"/>
        </a:p>
      </dgm:t>
    </dgm:pt>
    <dgm:pt modelId="{7B508F8F-1857-42AA-99CD-529D13945093}" type="pres">
      <dgm:prSet presAssocID="{9999647A-5A70-4157-8FA5-83B84CE4A580}" presName="node" presStyleLbl="vennNode1" presStyleIdx="7" presStyleCnt="8" custRadScaleRad="103328" custRadScaleInc="-2968">
        <dgm:presLayoutVars>
          <dgm:bulletEnabled val="1"/>
        </dgm:presLayoutVars>
      </dgm:prSet>
      <dgm:spPr/>
      <dgm:t>
        <a:bodyPr/>
        <a:lstStyle/>
        <a:p>
          <a:endParaRPr lang="ru-RU"/>
        </a:p>
      </dgm:t>
    </dgm:pt>
  </dgm:ptLst>
  <dgm:cxnLst>
    <dgm:cxn modelId="{CFE238ED-89A6-46A7-B526-E5C57A047D0A}" type="presOf" srcId="{2A23D846-4AB8-4F04-9757-9E816603F5AE}" destId="{634A09F7-E966-44B7-A054-6A54468FD8EF}" srcOrd="0" destOrd="0" presId="urn:microsoft.com/office/officeart/2005/8/layout/radial3"/>
    <dgm:cxn modelId="{EFAC3CD7-79C6-46D4-931E-182F20D11013}" type="presOf" srcId="{4454C62C-A7F4-4B7A-81D1-8F55DA3F9BFD}" destId="{D2EC199A-86D7-4731-99A9-B6D2D583466B}" srcOrd="0" destOrd="0" presId="urn:microsoft.com/office/officeart/2005/8/layout/radial3"/>
    <dgm:cxn modelId="{F9B7E3DD-2C1D-4C0F-BA9A-0B59E0D4040F}" srcId="{D889FA47-93E6-43B2-951A-A5D1F2CAC7F1}" destId="{2A23D846-4AB8-4F04-9757-9E816603F5AE}" srcOrd="0" destOrd="0" parTransId="{83C40625-8EAC-43A6-AA6B-74B372002A61}" sibTransId="{3D6D199B-6115-478F-BB3B-689EF15518DE}"/>
    <dgm:cxn modelId="{3384DA8E-24E5-42AA-8412-3AEA98B13CE2}" srcId="{2A23D846-4AB8-4F04-9757-9E816603F5AE}" destId="{9999647A-5A70-4157-8FA5-83B84CE4A580}" srcOrd="6" destOrd="0" parTransId="{745F468F-ECD5-48BB-A9CC-5AD1A4603F08}" sibTransId="{ACC8C5AD-70BE-41C4-A346-2269F4988606}"/>
    <dgm:cxn modelId="{C2D64AE9-B462-4781-A352-CF052FD2C075}" srcId="{2A23D846-4AB8-4F04-9757-9E816603F5AE}" destId="{ADD5E9F0-38F7-4661-AF69-00CD93880A67}" srcOrd="3" destOrd="0" parTransId="{BD22058D-2FA2-43E0-BD78-17CF12AE7810}" sibTransId="{4358C712-E253-41B8-9D3B-EE6A135E12F7}"/>
    <dgm:cxn modelId="{6ED8B6CC-8517-4FD5-9CB5-10EBF491B7DA}" type="presOf" srcId="{D889FA47-93E6-43B2-951A-A5D1F2CAC7F1}" destId="{E21A7032-C41B-4C92-B428-CA120324FCB9}" srcOrd="0" destOrd="0" presId="urn:microsoft.com/office/officeart/2005/8/layout/radial3"/>
    <dgm:cxn modelId="{A33ACF90-3F70-4C3C-9AE0-CCF8DF4EBA41}" srcId="{2A23D846-4AB8-4F04-9757-9E816603F5AE}" destId="{52775D44-E903-4AAB-9670-B7E55C6470C0}" srcOrd="2" destOrd="0" parTransId="{8F9D8260-BB96-4B63-9B24-EB55E0A81D51}" sibTransId="{6895CE16-EB74-40DE-97CD-F56D34EF7D13}"/>
    <dgm:cxn modelId="{625AB287-F77E-41C1-8F48-574FC965A3E1}" type="presOf" srcId="{C92A912D-364F-43D2-8601-CD96F81EEA11}" destId="{31D394F0-A456-44AA-9B83-AFF66B24E7F1}" srcOrd="0" destOrd="0" presId="urn:microsoft.com/office/officeart/2005/8/layout/radial3"/>
    <dgm:cxn modelId="{A508D556-F0C7-4C61-BB9B-AB6551F6F0F1}" srcId="{2A23D846-4AB8-4F04-9757-9E816603F5AE}" destId="{4454C62C-A7F4-4B7A-81D1-8F55DA3F9BFD}" srcOrd="0" destOrd="0" parTransId="{1C8B6BD9-A18E-419E-BE7A-CE369EA25B6E}" sibTransId="{08614FF7-0674-4796-81BC-4DF106CCE9B1}"/>
    <dgm:cxn modelId="{89A93E92-FB39-418B-9B52-F954C62A4DA2}" type="presOf" srcId="{9999647A-5A70-4157-8FA5-83B84CE4A580}" destId="{7B508F8F-1857-42AA-99CD-529D13945093}" srcOrd="0" destOrd="0" presId="urn:microsoft.com/office/officeart/2005/8/layout/radial3"/>
    <dgm:cxn modelId="{0A5E4349-31B0-4584-876D-012F6EE71047}" type="presOf" srcId="{48F5ACD5-0D05-42A4-83E0-EAFB911948CD}" destId="{BF958C68-1695-434B-B689-1B87B80D5B2C}" srcOrd="0" destOrd="0" presId="urn:microsoft.com/office/officeart/2005/8/layout/radial3"/>
    <dgm:cxn modelId="{0574BC84-0EFA-4140-A046-8A478F1F3C3F}" type="presOf" srcId="{61E5F5D0-07E2-41A2-8B37-FAF2A92E4CB1}" destId="{07E24A5C-767B-4444-BB09-98F4C23097EB}" srcOrd="0" destOrd="0" presId="urn:microsoft.com/office/officeart/2005/8/layout/radial3"/>
    <dgm:cxn modelId="{7F8C6F4A-CF07-46D0-9C2F-BD96D59A64D4}" srcId="{2A23D846-4AB8-4F04-9757-9E816603F5AE}" destId="{C92A912D-364F-43D2-8601-CD96F81EEA11}" srcOrd="1" destOrd="0" parTransId="{FDED6DA8-029C-4C5B-9F81-C7EFFE7B7862}" sibTransId="{508890DA-A86A-433E-88F1-63F11A7433AB}"/>
    <dgm:cxn modelId="{BA3A45AF-EA6B-4E82-A685-FD520BE69FAC}" type="presOf" srcId="{ADD5E9F0-38F7-4661-AF69-00CD93880A67}" destId="{0C3FFFD0-C225-4671-8B08-C296F9FAB908}" srcOrd="0" destOrd="0" presId="urn:microsoft.com/office/officeart/2005/8/layout/radial3"/>
    <dgm:cxn modelId="{1BA737AE-A56B-4D21-AE8D-4E299527884D}" type="presOf" srcId="{52775D44-E903-4AAB-9670-B7E55C6470C0}" destId="{550F2974-E15E-4C7D-A697-9B2C78D68148}" srcOrd="0" destOrd="0" presId="urn:microsoft.com/office/officeart/2005/8/layout/radial3"/>
    <dgm:cxn modelId="{D14BE352-B9E2-4C3C-A9B4-F05681921348}" srcId="{2A23D846-4AB8-4F04-9757-9E816603F5AE}" destId="{48F5ACD5-0D05-42A4-83E0-EAFB911948CD}" srcOrd="4" destOrd="0" parTransId="{B4E0C3E8-B1A5-4471-94F1-4DB78FECCAA0}" sibTransId="{923AECB2-2C2E-4B3D-ADCD-67AFE0F33484}"/>
    <dgm:cxn modelId="{83823B25-C41F-436E-83A4-C1DD23507FF9}" srcId="{2A23D846-4AB8-4F04-9757-9E816603F5AE}" destId="{61E5F5D0-07E2-41A2-8B37-FAF2A92E4CB1}" srcOrd="5" destOrd="0" parTransId="{40FE5364-7E2A-41DC-84A9-E2A159B32BA4}" sibTransId="{A55A4108-6001-4CA9-9FC3-5594EE646E88}"/>
    <dgm:cxn modelId="{B1BEA906-7786-44F5-BF07-B4A982647EC9}" type="presParOf" srcId="{E21A7032-C41B-4C92-B428-CA120324FCB9}" destId="{D6040D7B-AB4B-463A-834B-D5600B8BE878}" srcOrd="0" destOrd="0" presId="urn:microsoft.com/office/officeart/2005/8/layout/radial3"/>
    <dgm:cxn modelId="{A4F0138C-061F-4FAF-A3C6-FEB9722DF421}" type="presParOf" srcId="{D6040D7B-AB4B-463A-834B-D5600B8BE878}" destId="{634A09F7-E966-44B7-A054-6A54468FD8EF}" srcOrd="0" destOrd="0" presId="urn:microsoft.com/office/officeart/2005/8/layout/radial3"/>
    <dgm:cxn modelId="{24FB15C3-60C2-4226-85FE-2386C61AC9B0}" type="presParOf" srcId="{D6040D7B-AB4B-463A-834B-D5600B8BE878}" destId="{D2EC199A-86D7-4731-99A9-B6D2D583466B}" srcOrd="1" destOrd="0" presId="urn:microsoft.com/office/officeart/2005/8/layout/radial3"/>
    <dgm:cxn modelId="{40A20803-4660-4BD1-9ACB-6083D120510A}" type="presParOf" srcId="{D6040D7B-AB4B-463A-834B-D5600B8BE878}" destId="{31D394F0-A456-44AA-9B83-AFF66B24E7F1}" srcOrd="2" destOrd="0" presId="urn:microsoft.com/office/officeart/2005/8/layout/radial3"/>
    <dgm:cxn modelId="{EFFBE49F-F455-472B-A40D-2374FFB0A38E}" type="presParOf" srcId="{D6040D7B-AB4B-463A-834B-D5600B8BE878}" destId="{550F2974-E15E-4C7D-A697-9B2C78D68148}" srcOrd="3" destOrd="0" presId="urn:microsoft.com/office/officeart/2005/8/layout/radial3"/>
    <dgm:cxn modelId="{FFCE4AC4-A5B6-45F4-B60F-97EC765DF3F6}" type="presParOf" srcId="{D6040D7B-AB4B-463A-834B-D5600B8BE878}" destId="{0C3FFFD0-C225-4671-8B08-C296F9FAB908}" srcOrd="4" destOrd="0" presId="urn:microsoft.com/office/officeart/2005/8/layout/radial3"/>
    <dgm:cxn modelId="{12640A45-14D9-4894-A238-935EEE33F0A5}" type="presParOf" srcId="{D6040D7B-AB4B-463A-834B-D5600B8BE878}" destId="{BF958C68-1695-434B-B689-1B87B80D5B2C}" srcOrd="5" destOrd="0" presId="urn:microsoft.com/office/officeart/2005/8/layout/radial3"/>
    <dgm:cxn modelId="{4E961B9D-9670-47AD-8403-74DF8ADFC88D}" type="presParOf" srcId="{D6040D7B-AB4B-463A-834B-D5600B8BE878}" destId="{07E24A5C-767B-4444-BB09-98F4C23097EB}" srcOrd="6" destOrd="0" presId="urn:microsoft.com/office/officeart/2005/8/layout/radial3"/>
    <dgm:cxn modelId="{33EC64EA-D3A6-41A5-8327-309353A6928B}" type="presParOf" srcId="{D6040D7B-AB4B-463A-834B-D5600B8BE878}" destId="{7B508F8F-1857-42AA-99CD-529D13945093}" srcOrd="7"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entury Gothic" pitchFamily="34" charset="0"/>
              </a:defRPr>
            </a:lvl1pPr>
          </a:lstStyle>
          <a:p>
            <a:endParaRPr lang="ru-RU"/>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entury Gothic" pitchFamily="34" charset="0"/>
              </a:defRPr>
            </a:lvl1pPr>
          </a:lstStyle>
          <a:p>
            <a:fld id="{39565E71-D156-47D1-BFCA-D529D5359B04}" type="datetimeFigureOut">
              <a:rPr lang="ru-RU"/>
              <a:pPr/>
              <a:t>03.09.2012</a:t>
            </a:fld>
            <a:endParaRPr lang="ru-RU"/>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entury Gothic" pitchFamily="34" charset="0"/>
              </a:defRPr>
            </a:lvl1pPr>
          </a:lstStyle>
          <a:p>
            <a:endParaRPr lang="ru-RU"/>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entury Gothic" pitchFamily="34" charset="0"/>
              </a:defRPr>
            </a:lvl1pPr>
          </a:lstStyle>
          <a:p>
            <a:fld id="{47D5CDDE-967B-4C4B-B4C4-59A89128E67A}" type="slidenum">
              <a:rPr lang="ru-RU"/>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entury Gothic" pitchFamily="34" charset="0"/>
              </a:defRPr>
            </a:lvl1pPr>
          </a:lstStyle>
          <a:p>
            <a:endParaRPr lang="ru-RU"/>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entury Gothic" pitchFamily="34" charset="0"/>
              </a:defRPr>
            </a:lvl1pPr>
          </a:lstStyle>
          <a:p>
            <a:fld id="{0176BA77-E44D-4A37-825E-5D71BAA98FD1}" type="datetimeFigureOut">
              <a:rPr lang="ru-RU"/>
              <a:pPr/>
              <a:t>03.09.2012</a:t>
            </a:fld>
            <a:endParaRPr lang="ru-RU"/>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entury Gothic" pitchFamily="34" charset="0"/>
              </a:defRPr>
            </a:lvl1pPr>
          </a:lstStyle>
          <a:p>
            <a:endParaRPr lang="ru-RU"/>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entury Gothic" pitchFamily="34" charset="0"/>
              </a:defRPr>
            </a:lvl1pPr>
          </a:lstStyle>
          <a:p>
            <a:fld id="{384E4B74-56BB-4E24-8804-6BC8F40212C5}"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smtClean="0"/>
            </a:lvl1pPr>
          </a:lstStyle>
          <a:p>
            <a:pPr>
              <a:defRPr/>
            </a:pPr>
            <a:fld id="{06C7294D-B48C-4140-977C-2A6DDDD2C5CD}" type="datetimeFigureOut">
              <a:rPr lang="ru-RU"/>
              <a:pPr>
                <a:defRPr/>
              </a:pPr>
              <a:t>03.09.2012</a:t>
            </a:fld>
            <a:endParaRPr lang="ru-RU"/>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ru-RU"/>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chemeClr val="accent1"/>
                </a:solidFill>
              </a:defRPr>
            </a:lvl1pPr>
          </a:lstStyle>
          <a:p>
            <a:pPr>
              <a:defRPr/>
            </a:pPr>
            <a:fld id="{B8517B72-6058-4065-A27C-2B41ACB399D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B938ED28-2680-4D23-A99B-DADB0829A6AF}" type="datetimeFigureOut">
              <a:rPr lang="ru-RU"/>
              <a:pPr>
                <a:defRPr/>
              </a:pPr>
              <a:t>03.09.2012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2366BB1-A232-4588-9B14-06E62AD7E4C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42235A5-FC94-4D2C-981E-FAB090F8BF67}" type="datetimeFigureOut">
              <a:rPr lang="ru-RU"/>
              <a:pPr>
                <a:defRPr/>
              </a:pPr>
              <a:t>03.09.2012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ED14EC-46EA-4E3D-965E-178D5B993FC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CF361D3-69C1-476C-8CFB-B0C4D7379707}" type="datetimeFigureOut">
              <a:rPr lang="ru-RU"/>
              <a:pPr>
                <a:defRPr/>
              </a:pPr>
              <a:t>03.09.2012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DE1A6D-BC9E-49E4-A553-CC5743B9AD8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2244E5F5-80ED-4EFB-B629-F258064263A1}" type="datetimeFigureOut">
              <a:rPr lang="ru-RU"/>
              <a:pPr>
                <a:defRPr/>
              </a:pPr>
              <a:t>03.09.2012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F173EC5-F85B-488C-9E78-4FA6A38C3B5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B9E6B734-9552-4229-91CB-36BB1CB81046}" type="datetimeFigureOut">
              <a:rPr lang="ru-RU"/>
              <a:pPr>
                <a:defRPr/>
              </a:pPr>
              <a:t>03.09.2012</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B2365329-9A6E-47D4-813A-0896FE206E3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A91FF884-018A-448D-856C-BCB18FDA80C0}" type="datetimeFigureOut">
              <a:rPr lang="ru-RU"/>
              <a:pPr>
                <a:defRPr/>
              </a:pPr>
              <a:t>03.09.2012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3D811E8-CCA0-4384-8008-8E3BFBFAD86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F828C98-7849-4DD0-B8F3-5AD43211446E}" type="datetimeFigureOut">
              <a:rPr lang="ru-RU"/>
              <a:pPr>
                <a:defRPr/>
              </a:pPr>
              <a:t>03.09.2012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FF58EF9-5832-4EB2-B1CB-9CB90FE184B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4EC22A-6E3D-4D56-A17F-28118296C9FE}" type="datetimeFigureOut">
              <a:rPr lang="ru-RU"/>
              <a:pPr>
                <a:defRPr/>
              </a:pPr>
              <a:t>03.09.2012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6DE5D8F-3744-4459-BF80-50DFDB47EA3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8" name="Date Placeholder 4"/>
          <p:cNvSpPr>
            <a:spLocks noGrp="1"/>
          </p:cNvSpPr>
          <p:nvPr>
            <p:ph type="dt" sz="half" idx="10"/>
          </p:nvPr>
        </p:nvSpPr>
        <p:spPr/>
        <p:txBody>
          <a:bodyPr/>
          <a:lstStyle>
            <a:lvl1pPr>
              <a:defRPr/>
            </a:lvl1pPr>
          </a:lstStyle>
          <a:p>
            <a:pPr>
              <a:defRPr/>
            </a:pPr>
            <a:fld id="{853132AF-B0CC-40C3-B2D2-EC4D0D479430}" type="datetimeFigureOut">
              <a:rPr lang="ru-RU"/>
              <a:pPr>
                <a:defRPr/>
              </a:pPr>
              <a:t>03.09.2012</a:t>
            </a:fld>
            <a:endParaRPr lang="ru-RU"/>
          </a:p>
        </p:txBody>
      </p:sp>
      <p:sp>
        <p:nvSpPr>
          <p:cNvPr id="49" name="Slide Number Placeholder 6"/>
          <p:cNvSpPr>
            <a:spLocks noGrp="1"/>
          </p:cNvSpPr>
          <p:nvPr>
            <p:ph type="sldNum" sz="quarter" idx="11"/>
          </p:nvPr>
        </p:nvSpPr>
        <p:spPr/>
        <p:txBody>
          <a:bodyPr/>
          <a:lstStyle>
            <a:lvl1pPr>
              <a:defRPr/>
            </a:lvl1pPr>
          </a:lstStyle>
          <a:p>
            <a:pPr>
              <a:defRPr/>
            </a:pPr>
            <a:fld id="{E46E4F5B-6636-4F28-B6F2-2E7D7B757B47}" type="slidenum">
              <a:rPr lang="ru-RU"/>
              <a:pPr>
                <a:defRPr/>
              </a:pPr>
              <a:t>‹#›</a:t>
            </a:fld>
            <a:endParaRPr lang="ru-RU"/>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8" name="Date Placeholder 4"/>
          <p:cNvSpPr>
            <a:spLocks noGrp="1"/>
          </p:cNvSpPr>
          <p:nvPr>
            <p:ph type="dt" sz="half" idx="10"/>
          </p:nvPr>
        </p:nvSpPr>
        <p:spPr/>
        <p:txBody>
          <a:bodyPr/>
          <a:lstStyle>
            <a:lvl1pPr>
              <a:defRPr/>
            </a:lvl1pPr>
          </a:lstStyle>
          <a:p>
            <a:pPr>
              <a:defRPr/>
            </a:pPr>
            <a:fld id="{D3C90D31-C322-4244-AF0E-8A9C56F5CF62}" type="datetimeFigureOut">
              <a:rPr lang="ru-RU"/>
              <a:pPr>
                <a:defRPr/>
              </a:pPr>
              <a:t>03.09.2012</a:t>
            </a:fld>
            <a:endParaRPr lang="ru-RU"/>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ru-RU"/>
          </a:p>
        </p:txBody>
      </p:sp>
      <p:sp>
        <p:nvSpPr>
          <p:cNvPr id="50" name="Slide Number Placeholder 6"/>
          <p:cNvSpPr>
            <a:spLocks noGrp="1"/>
          </p:cNvSpPr>
          <p:nvPr>
            <p:ph type="sldNum" sz="quarter" idx="12"/>
          </p:nvPr>
        </p:nvSpPr>
        <p:spPr/>
        <p:txBody>
          <a:bodyPr/>
          <a:lstStyle>
            <a:lvl1pPr>
              <a:defRPr/>
            </a:lvl1pPr>
          </a:lstStyle>
          <a:p>
            <a:pPr>
              <a:defRPr/>
            </a:pPr>
            <a:fld id="{7AFCEDE7-0CB2-4191-A14C-A42FD8D4A99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defRPr>
            </a:lvl1pPr>
          </a:lstStyle>
          <a:p>
            <a:pPr>
              <a:defRPr/>
            </a:pPr>
            <a:fld id="{83211062-4DC4-473B-8429-D2BF4D5EBC2C}" type="datetimeFigureOut">
              <a:rPr lang="ru-RU"/>
              <a:pPr>
                <a:defRPr/>
              </a:pPr>
              <a:t>03.09.2012</a:t>
            </a:fld>
            <a:endParaRPr lang="ru-RU"/>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defRPr>
            </a:lvl1pPr>
          </a:lstStyle>
          <a:p>
            <a:pPr>
              <a:defRPr/>
            </a:pPr>
            <a:endParaRPr lang="ru-RU"/>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FEFEFE"/>
                </a:solidFill>
                <a:latin typeface="+mn-lt"/>
              </a:defRPr>
            </a:lvl1pPr>
          </a:lstStyle>
          <a:p>
            <a:pPr>
              <a:defRPr/>
            </a:pPr>
            <a:fld id="{006B4758-3FAC-4A09-ADB1-A2DE9BA564E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0" r:id="rId3"/>
    <p:sldLayoutId id="2147483729" r:id="rId4"/>
    <p:sldLayoutId id="2147483728" r:id="rId5"/>
    <p:sldLayoutId id="2147483727" r:id="rId6"/>
    <p:sldLayoutId id="2147483726" r:id="rId7"/>
    <p:sldLayoutId id="2147483733" r:id="rId8"/>
    <p:sldLayoutId id="2147483734" r:id="rId9"/>
    <p:sldLayoutId id="2147483725" r:id="rId10"/>
    <p:sldLayoutId id="2147483724" r:id="rId11"/>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itchFamily="34" charset="0"/>
        </a:defRPr>
      </a:lvl2pPr>
      <a:lvl3pPr algn="l" rtl="0" fontAlgn="base">
        <a:spcBef>
          <a:spcPct val="0"/>
        </a:spcBef>
        <a:spcAft>
          <a:spcPct val="0"/>
        </a:spcAft>
        <a:defRPr sz="4000">
          <a:solidFill>
            <a:schemeClr val="accent1"/>
          </a:solidFill>
          <a:latin typeface="Century Gothic" pitchFamily="34" charset="0"/>
        </a:defRPr>
      </a:lvl3pPr>
      <a:lvl4pPr algn="l" rtl="0" fontAlgn="base">
        <a:spcBef>
          <a:spcPct val="0"/>
        </a:spcBef>
        <a:spcAft>
          <a:spcPct val="0"/>
        </a:spcAft>
        <a:defRPr sz="4000">
          <a:solidFill>
            <a:schemeClr val="accent1"/>
          </a:solidFill>
          <a:latin typeface="Century Gothic" pitchFamily="34" charset="0"/>
        </a:defRPr>
      </a:lvl4pPr>
      <a:lvl5pPr algn="l" rtl="0" fontAlgn="base">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gif"/></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428604"/>
            <a:ext cx="4284694" cy="3643338"/>
          </a:xfrm>
        </p:spPr>
        <p:txBody>
          <a:bodyPr rtlCol="0">
            <a:noAutofit/>
          </a:bodyPr>
          <a:lstStyle/>
          <a:p>
            <a:pPr algn="ctr" fontAlgn="auto">
              <a:spcAft>
                <a:spcPts val="0"/>
              </a:spcAft>
              <a:defRPr/>
            </a:pPr>
            <a:r>
              <a:rPr lang="ru-RU" sz="4000" b="1" dirty="0" smtClean="0">
                <a:solidFill>
                  <a:schemeClr val="accent2">
                    <a:lumMod val="75000"/>
                  </a:schemeClr>
                </a:solidFill>
              </a:rPr>
              <a:t>ОСОБЕННОСТИ</a:t>
            </a:r>
            <a:r>
              <a:rPr lang="ru-RU" sz="4400" b="1" dirty="0" smtClean="0">
                <a:solidFill>
                  <a:schemeClr val="accent2">
                    <a:lumMod val="75000"/>
                  </a:schemeClr>
                </a:solidFill>
              </a:rPr>
              <a:t> </a:t>
            </a:r>
            <a:r>
              <a:rPr lang="ru-RU" sz="3200" b="1" dirty="0" smtClean="0">
                <a:solidFill>
                  <a:schemeClr val="accent2">
                    <a:lumMod val="75000"/>
                  </a:schemeClr>
                </a:solidFill>
              </a:rPr>
              <a:t>ПОЗНАВАТЕЛЬНОГО РАЗВИТИЯ </a:t>
            </a:r>
            <a:br>
              <a:rPr lang="ru-RU" sz="3200" b="1" dirty="0" smtClean="0">
                <a:solidFill>
                  <a:schemeClr val="accent2">
                    <a:lumMod val="75000"/>
                  </a:schemeClr>
                </a:solidFill>
              </a:rPr>
            </a:br>
            <a:r>
              <a:rPr lang="ru-RU" sz="3200" b="1" dirty="0" smtClean="0">
                <a:solidFill>
                  <a:schemeClr val="accent2">
                    <a:lumMod val="75000"/>
                  </a:schemeClr>
                </a:solidFill>
              </a:rPr>
              <a:t>ДЕТЕЙ </a:t>
            </a:r>
            <a:r>
              <a:rPr lang="ru-RU" sz="3200" b="1" dirty="0">
                <a:solidFill>
                  <a:schemeClr val="accent2">
                    <a:lumMod val="75000"/>
                  </a:schemeClr>
                </a:solidFill>
              </a:rPr>
              <a:t>РАННЕГО ВОЗРАСТА</a:t>
            </a:r>
            <a:endParaRPr lang="ru-RU" sz="4400" b="1" dirty="0">
              <a:solidFill>
                <a:schemeClr val="accent2">
                  <a:lumMod val="75000"/>
                </a:schemeClr>
              </a:solidFill>
            </a:endParaRPr>
          </a:p>
        </p:txBody>
      </p:sp>
      <p:pic>
        <p:nvPicPr>
          <p:cNvPr id="13314" name="Picture 2" descr="I:\1.png"/>
          <p:cNvPicPr>
            <a:picLocks noChangeAspect="1" noChangeArrowheads="1"/>
          </p:cNvPicPr>
          <p:nvPr/>
        </p:nvPicPr>
        <p:blipFill>
          <a:blip r:embed="rId3"/>
          <a:srcRect/>
          <a:stretch>
            <a:fillRect/>
          </a:stretch>
        </p:blipFill>
        <p:spPr bwMode="auto">
          <a:xfrm>
            <a:off x="4071934" y="2714620"/>
            <a:ext cx="4535487"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765175"/>
            <a:ext cx="7559675" cy="877875"/>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b="1" dirty="0" smtClean="0">
                <a:solidFill>
                  <a:schemeClr val="accent2">
                    <a:lumMod val="75000"/>
                  </a:schemeClr>
                </a:solidFill>
                <a:latin typeface="Arial" pitchFamily="34" charset="0"/>
                <a:cs typeface="Arial" pitchFamily="34" charset="0"/>
              </a:rPr>
              <a:t>РЕЧЬ</a:t>
            </a:r>
            <a:endParaRPr lang="ru-RU" sz="3600" b="1" dirty="0">
              <a:solidFill>
                <a:schemeClr val="accent2">
                  <a:lumMod val="75000"/>
                </a:schemeClr>
              </a:solidFill>
              <a:latin typeface="Arial" pitchFamily="34" charset="0"/>
              <a:cs typeface="Arial" pitchFamily="34" charset="0"/>
            </a:endParaRPr>
          </a:p>
        </p:txBody>
      </p:sp>
      <p:sp>
        <p:nvSpPr>
          <p:cNvPr id="3" name="Объект 2"/>
          <p:cNvSpPr>
            <a:spLocks noGrp="1"/>
          </p:cNvSpPr>
          <p:nvPr>
            <p:ph idx="1"/>
          </p:nvPr>
        </p:nvSpPr>
        <p:spPr>
          <a:xfrm>
            <a:off x="428596" y="1571612"/>
            <a:ext cx="8207375" cy="4929222"/>
          </a:xfrm>
        </p:spPr>
        <p:txBody>
          <a:bodyPr rtlCol="0">
            <a:noAutofit/>
          </a:bodyPr>
          <a:lstStyle/>
          <a:p>
            <a:pPr marL="0" indent="0" algn="ctr" fontAlgn="auto">
              <a:lnSpc>
                <a:spcPct val="130000"/>
              </a:lnSpc>
              <a:spcBef>
                <a:spcPts val="0"/>
              </a:spcBef>
              <a:spcAft>
                <a:spcPts val="0"/>
              </a:spcAft>
              <a:buNone/>
              <a:defRPr/>
            </a:pPr>
            <a:r>
              <a:rPr lang="ru-RU" sz="2600" dirty="0" smtClean="0">
                <a:solidFill>
                  <a:schemeClr val="tx1"/>
                </a:solidFill>
                <a:latin typeface="Arial" pitchFamily="34" charset="0"/>
                <a:cs typeface="Arial" pitchFamily="34" charset="0"/>
              </a:rPr>
              <a:t>процесс общения людей посредством языка; часто рассматривается как особый вид деятельности. Исторически сложившаяся форма общения людей посредством языковых конструкций, создаваемых на основе определённых правил. Процесс речи предполагает, с одной стороны, формирование и формулирование мыслей языковыми (речевыми) средствами, а с другой стороны - восприятие языковых конструкций и их понимание.</a:t>
            </a:r>
            <a:endParaRPr lang="ru-RU" sz="2600" b="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163" y="836613"/>
            <a:ext cx="7559675" cy="592123"/>
          </a:xfrm>
        </p:spPr>
        <p:txBody>
          <a:bodyPr rtlCol="0">
            <a:noAutofit/>
          </a:bodyPr>
          <a:lstStyle/>
          <a:p>
            <a:pPr fontAlgn="auto">
              <a:spcAft>
                <a:spcPts val="0"/>
              </a:spcAft>
              <a:defRPr/>
            </a:pPr>
            <a:r>
              <a:rPr lang="ru-RU" sz="3600" b="1" dirty="0" smtClean="0">
                <a:solidFill>
                  <a:schemeClr val="accent2">
                    <a:lumMod val="75000"/>
                  </a:schemeClr>
                </a:solidFill>
              </a:rPr>
              <a:t>Познавательная сфера</a:t>
            </a:r>
            <a:endParaRPr lang="ru-RU" sz="3600" b="1" dirty="0">
              <a:solidFill>
                <a:schemeClr val="accent2">
                  <a:lumMod val="75000"/>
                </a:schemeClr>
              </a:solidFill>
            </a:endParaRPr>
          </a:p>
        </p:txBody>
      </p:sp>
      <p:pic>
        <p:nvPicPr>
          <p:cNvPr id="14338" name="Picture 2" descr="F:\Documents and Settings\Administrator\Desktop\ПРЕЗЕНТАЦИЯ\10\detskiisad.jpg"/>
          <p:cNvPicPr>
            <a:picLocks noChangeAspect="1" noChangeArrowheads="1"/>
          </p:cNvPicPr>
          <p:nvPr/>
        </p:nvPicPr>
        <p:blipFill>
          <a:blip r:embed="rId3"/>
          <a:srcRect/>
          <a:stretch>
            <a:fillRect/>
          </a:stretch>
        </p:blipFill>
        <p:spPr bwMode="auto">
          <a:xfrm>
            <a:off x="2643174" y="1357298"/>
            <a:ext cx="5920129"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000108"/>
            <a:ext cx="7559675" cy="877875"/>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b="1" dirty="0" smtClean="0">
                <a:solidFill>
                  <a:schemeClr val="accent2">
                    <a:lumMod val="75000"/>
                  </a:schemeClr>
                </a:solidFill>
                <a:latin typeface="Arial" pitchFamily="34" charset="0"/>
                <a:cs typeface="Arial" pitchFamily="34" charset="0"/>
              </a:rPr>
              <a:t>Познавательный интерес</a:t>
            </a:r>
            <a:endParaRPr lang="ru-RU" sz="3600" b="1" dirty="0">
              <a:solidFill>
                <a:schemeClr val="accent2">
                  <a:lumMod val="75000"/>
                </a:schemeClr>
              </a:solidFill>
              <a:latin typeface="Arial" pitchFamily="34" charset="0"/>
              <a:cs typeface="Arial" pitchFamily="34" charset="0"/>
            </a:endParaRPr>
          </a:p>
        </p:txBody>
      </p:sp>
      <p:sp>
        <p:nvSpPr>
          <p:cNvPr id="3" name="Объект 2"/>
          <p:cNvSpPr>
            <a:spLocks noGrp="1"/>
          </p:cNvSpPr>
          <p:nvPr>
            <p:ph idx="1"/>
          </p:nvPr>
        </p:nvSpPr>
        <p:spPr>
          <a:xfrm>
            <a:off x="428596" y="2214554"/>
            <a:ext cx="8207375" cy="4286280"/>
          </a:xfrm>
        </p:spPr>
        <p:txBody>
          <a:bodyPr rtlCol="0">
            <a:noAutofit/>
          </a:bodyPr>
          <a:lstStyle/>
          <a:p>
            <a:pPr marL="0" indent="0" algn="ctr" fontAlgn="auto">
              <a:lnSpc>
                <a:spcPct val="130000"/>
              </a:lnSpc>
              <a:spcBef>
                <a:spcPts val="0"/>
              </a:spcBef>
              <a:spcAft>
                <a:spcPts val="0"/>
              </a:spcAft>
              <a:buNone/>
              <a:defRPr/>
            </a:pPr>
            <a:r>
              <a:rPr lang="ru-RU" sz="3000" dirty="0" smtClean="0">
                <a:solidFill>
                  <a:schemeClr val="tx1"/>
                </a:solidFill>
                <a:latin typeface="Arial" pitchFamily="34" charset="0"/>
                <a:cs typeface="Arial" pitchFamily="34" charset="0"/>
              </a:rPr>
              <a:t>избирательная направленность на познание предметов, явлений, событий окружающего мира, активизирующая психические процессы, деятельность человека, его познавательные возможности.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85794"/>
            <a:ext cx="7845427" cy="877875"/>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sz="3600" b="1" dirty="0" smtClean="0">
                <a:solidFill>
                  <a:schemeClr val="accent2">
                    <a:lumMod val="75000"/>
                  </a:schemeClr>
                </a:solidFill>
                <a:latin typeface="Arial" pitchFamily="34" charset="0"/>
                <a:cs typeface="Arial" pitchFamily="34" charset="0"/>
              </a:rPr>
              <a:t>Цель</a:t>
            </a:r>
            <a:r>
              <a:rPr lang="ru-RU" sz="3200" b="1" dirty="0" smtClean="0">
                <a:solidFill>
                  <a:schemeClr val="accent2">
                    <a:lumMod val="75000"/>
                  </a:schemeClr>
                </a:solidFill>
                <a:latin typeface="Arial" pitchFamily="34" charset="0"/>
                <a:cs typeface="Arial" pitchFamily="34" charset="0"/>
              </a:rPr>
              <a:t> </a:t>
            </a:r>
            <a:r>
              <a:rPr lang="ru-RU" sz="3600" b="1" dirty="0" smtClean="0">
                <a:solidFill>
                  <a:schemeClr val="accent2">
                    <a:lumMod val="75000"/>
                  </a:schemeClr>
                </a:solidFill>
                <a:latin typeface="Arial" pitchFamily="34" charset="0"/>
                <a:cs typeface="Arial" pitchFamily="34" charset="0"/>
              </a:rPr>
              <a:t>познавательного развития</a:t>
            </a:r>
            <a:endParaRPr lang="ru-RU" sz="3600" b="1" dirty="0">
              <a:solidFill>
                <a:schemeClr val="accent2">
                  <a:lumMod val="75000"/>
                </a:schemeClr>
              </a:solidFill>
              <a:latin typeface="Arial" pitchFamily="34" charset="0"/>
              <a:cs typeface="Arial" pitchFamily="34" charset="0"/>
            </a:endParaRPr>
          </a:p>
        </p:txBody>
      </p:sp>
      <p:sp>
        <p:nvSpPr>
          <p:cNvPr id="3" name="Объект 2"/>
          <p:cNvSpPr>
            <a:spLocks noGrp="1"/>
          </p:cNvSpPr>
          <p:nvPr>
            <p:ph idx="1"/>
          </p:nvPr>
        </p:nvSpPr>
        <p:spPr>
          <a:xfrm>
            <a:off x="428596" y="1857364"/>
            <a:ext cx="8207375" cy="4643470"/>
          </a:xfrm>
        </p:spPr>
        <p:txBody>
          <a:bodyPr rtlCol="0">
            <a:noAutofit/>
          </a:bodyPr>
          <a:lstStyle/>
          <a:p>
            <a:pPr marL="0" indent="0" algn="ctr" fontAlgn="auto">
              <a:lnSpc>
                <a:spcPct val="130000"/>
              </a:lnSpc>
              <a:spcBef>
                <a:spcPts val="0"/>
              </a:spcBef>
              <a:spcAft>
                <a:spcPts val="0"/>
              </a:spcAft>
              <a:buNone/>
              <a:defRPr/>
            </a:pPr>
            <a:r>
              <a:rPr lang="ru-RU" sz="3200" dirty="0" smtClean="0">
                <a:solidFill>
                  <a:schemeClr val="tx1"/>
                </a:solidFill>
                <a:latin typeface="Arial" pitchFamily="34" charset="0"/>
                <a:cs typeface="Arial" pitchFamily="34" charset="0"/>
              </a:rPr>
              <a:t>развивать познавательные интересы, потребности и способности детей, их самостоятельную поисковую деятельность на базе обогащенного сознания и сформированного эмоционально-чувственного опыта. </a:t>
            </a:r>
          </a:p>
          <a:p>
            <a:pPr marL="0" indent="0" algn="ctr" fontAlgn="auto">
              <a:lnSpc>
                <a:spcPct val="130000"/>
              </a:lnSpc>
              <a:spcBef>
                <a:spcPts val="0"/>
              </a:spcBef>
              <a:spcAft>
                <a:spcPts val="0"/>
              </a:spcAft>
              <a:buNone/>
              <a:defRPr/>
            </a:pPr>
            <a:endParaRPr lang="ru-RU" sz="30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1472" y="1000108"/>
            <a:ext cx="8072494" cy="5072098"/>
          </a:xfrm>
        </p:spPr>
        <p:txBody>
          <a:bodyPr rtlCol="0">
            <a:noAutofit/>
          </a:bodyPr>
          <a:lstStyle/>
          <a:p>
            <a:pPr algn="ctr">
              <a:buNone/>
            </a:pPr>
            <a:r>
              <a:rPr lang="ru-RU" sz="2800" dirty="0" smtClean="0">
                <a:solidFill>
                  <a:schemeClr val="tx1"/>
                </a:solidFill>
                <a:latin typeface="Arial" pitchFamily="34" charset="0"/>
                <a:cs typeface="Arial" pitchFamily="34" charset="0"/>
              </a:rPr>
              <a:t>Задачи </a:t>
            </a:r>
          </a:p>
          <a:p>
            <a:pPr algn="ctr">
              <a:buNone/>
            </a:pPr>
            <a:r>
              <a:rPr lang="ru-RU" sz="2800" dirty="0" smtClean="0">
                <a:solidFill>
                  <a:schemeClr val="tx1"/>
                </a:solidFill>
                <a:latin typeface="Arial" pitchFamily="34" charset="0"/>
                <a:cs typeface="Arial" pitchFamily="34" charset="0"/>
              </a:rPr>
              <a:t>образовательной области«Познание» </a:t>
            </a:r>
          </a:p>
          <a:p>
            <a:pPr marL="0" indent="0" algn="ctr">
              <a:spcBef>
                <a:spcPts val="0"/>
              </a:spcBef>
              <a:buNone/>
            </a:pPr>
            <a:r>
              <a:rPr lang="ru-RU" sz="2800" dirty="0" smtClean="0">
                <a:solidFill>
                  <a:schemeClr val="tx1"/>
                </a:solidFill>
                <a:latin typeface="Arial" pitchFamily="34" charset="0"/>
                <a:cs typeface="Arial" pitchFamily="34" charset="0"/>
              </a:rPr>
              <a:t>в группах раннего возраста</a:t>
            </a:r>
          </a:p>
          <a:p>
            <a:pPr marL="0" indent="0" algn="ctr">
              <a:spcBef>
                <a:spcPts val="0"/>
              </a:spcBef>
              <a:buNone/>
            </a:pPr>
            <a:endParaRPr lang="ru-RU" sz="2800" dirty="0" smtClean="0">
              <a:solidFill>
                <a:schemeClr val="tx1"/>
              </a:solidFill>
              <a:latin typeface="Arial" pitchFamily="34" charset="0"/>
              <a:cs typeface="Arial" pitchFamily="34" charset="0"/>
            </a:endParaRPr>
          </a:p>
          <a:p>
            <a:pPr marL="0" indent="0">
              <a:spcBef>
                <a:spcPts val="0"/>
              </a:spcBef>
            </a:pPr>
            <a:r>
              <a:rPr lang="ru-RU" sz="2800" dirty="0" smtClean="0">
                <a:solidFill>
                  <a:schemeClr val="tx1"/>
                </a:solidFill>
                <a:latin typeface="Arial" pitchFamily="34" charset="0"/>
                <a:cs typeface="Arial" pitchFamily="34" charset="0"/>
              </a:rPr>
              <a:t> сенсорное развитие;</a:t>
            </a:r>
          </a:p>
          <a:p>
            <a:pPr marL="0" indent="0">
              <a:lnSpc>
                <a:spcPct val="120000"/>
              </a:lnSpc>
              <a:spcBef>
                <a:spcPts val="0"/>
              </a:spcBef>
            </a:pPr>
            <a:r>
              <a:rPr lang="ru-RU" sz="2800" dirty="0" smtClean="0">
                <a:solidFill>
                  <a:schemeClr val="tx1"/>
                </a:solidFill>
                <a:latin typeface="Arial" pitchFamily="34" charset="0"/>
                <a:cs typeface="Arial" pitchFamily="34" charset="0"/>
              </a:rPr>
              <a:t> развитие познавательно-исследовательской и продуктивной (конструктивной) деятельности;</a:t>
            </a:r>
          </a:p>
          <a:p>
            <a:pPr marL="0" indent="0">
              <a:lnSpc>
                <a:spcPct val="120000"/>
              </a:lnSpc>
              <a:spcBef>
                <a:spcPts val="0"/>
              </a:spcBef>
            </a:pPr>
            <a:r>
              <a:rPr lang="ru-RU" sz="2800" dirty="0" smtClean="0">
                <a:solidFill>
                  <a:schemeClr val="tx1"/>
                </a:solidFill>
                <a:latin typeface="Arial" pitchFamily="34" charset="0"/>
                <a:cs typeface="Arial" pitchFamily="34" charset="0"/>
              </a:rPr>
              <a:t>формирование целостной картины мира, расширение кругозора детей.</a:t>
            </a:r>
          </a:p>
          <a:p>
            <a:pPr marL="0" indent="0" algn="ctr" fontAlgn="auto">
              <a:lnSpc>
                <a:spcPct val="130000"/>
              </a:lnSpc>
              <a:spcBef>
                <a:spcPts val="0"/>
              </a:spcBef>
              <a:spcAft>
                <a:spcPts val="0"/>
              </a:spcAft>
              <a:buNone/>
              <a:defRPr/>
            </a:pPr>
            <a:endParaRPr lang="ru-RU" sz="30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785794"/>
            <a:ext cx="7561262" cy="949313"/>
          </a:xfrm>
        </p:spPr>
        <p:txBody>
          <a:bodyPr rtlCol="0">
            <a:noAutofit/>
          </a:bodyPr>
          <a:lstStyle/>
          <a:p>
            <a:pPr algn="ctr" fontAlgn="auto">
              <a:spcAft>
                <a:spcPts val="0"/>
              </a:spcAft>
              <a:defRPr/>
            </a:pPr>
            <a:r>
              <a:rPr lang="ru-RU" sz="2800" b="1" dirty="0" smtClean="0">
                <a:solidFill>
                  <a:schemeClr val="accent2">
                    <a:lumMod val="75000"/>
                  </a:schemeClr>
                </a:solidFill>
                <a:latin typeface="Arial" pitchFamily="34" charset="0"/>
                <a:cs typeface="Arial" pitchFamily="34" charset="0"/>
              </a:rPr>
              <a:t>Теоретические основы познавательного развития детей раннего возраста</a:t>
            </a:r>
            <a:endParaRPr lang="ru-RU" sz="3600" b="1" dirty="0">
              <a:solidFill>
                <a:schemeClr val="accent2">
                  <a:lumMod val="75000"/>
                </a:schemeClr>
              </a:solidFill>
              <a:latin typeface="Arial" pitchFamily="34" charset="0"/>
              <a:cs typeface="Arial" pitchFamily="34" charset="0"/>
            </a:endParaRPr>
          </a:p>
        </p:txBody>
      </p:sp>
      <p:pic>
        <p:nvPicPr>
          <p:cNvPr id="44034" name="Picture 2" descr="I:\3.jpg"/>
          <p:cNvPicPr>
            <a:picLocks noChangeAspect="1" noChangeArrowheads="1"/>
          </p:cNvPicPr>
          <p:nvPr/>
        </p:nvPicPr>
        <p:blipFill>
          <a:blip r:embed="rId3"/>
          <a:srcRect/>
          <a:stretch>
            <a:fillRect/>
          </a:stretch>
        </p:blipFill>
        <p:spPr bwMode="auto">
          <a:xfrm>
            <a:off x="1071538" y="1785926"/>
            <a:ext cx="7008812"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85794"/>
            <a:ext cx="7918452" cy="857256"/>
          </a:xfrm>
        </p:spPr>
        <p:txBody>
          <a:bodyPr rtlCol="0">
            <a:noAutofit/>
          </a:bodyPr>
          <a:lstStyle/>
          <a:p>
            <a:pPr algn="ctr" fontAlgn="auto">
              <a:spcAft>
                <a:spcPts val="0"/>
              </a:spcAft>
              <a:defRPr/>
            </a:pPr>
            <a:r>
              <a:rPr lang="ru-RU" sz="3000" b="1" dirty="0" smtClean="0">
                <a:solidFill>
                  <a:schemeClr val="accent2">
                    <a:lumMod val="75000"/>
                  </a:schemeClr>
                </a:solidFill>
                <a:latin typeface="Arial" pitchFamily="34" charset="0"/>
                <a:cs typeface="Arial" pitchFamily="34" charset="0"/>
              </a:rPr>
              <a:t>Формирование познавательного интереса в раннем возрасте</a:t>
            </a:r>
            <a:endParaRPr lang="ru-RU" sz="3000" b="1" dirty="0">
              <a:solidFill>
                <a:schemeClr val="accent2">
                  <a:lumMod val="75000"/>
                </a:schemeClr>
              </a:solidFill>
              <a:latin typeface="Arial" pitchFamily="34" charset="0"/>
              <a:cs typeface="Arial" pitchFamily="34" charset="0"/>
            </a:endParaRPr>
          </a:p>
        </p:txBody>
      </p:sp>
      <p:pic>
        <p:nvPicPr>
          <p:cNvPr id="52229" name="Picture 5" descr="http://www.dunnstoyandhobby.com/v/vspfiles/images/developmental%20play.jpg"/>
          <p:cNvPicPr>
            <a:picLocks noChangeAspect="1" noChangeArrowheads="1"/>
          </p:cNvPicPr>
          <p:nvPr/>
        </p:nvPicPr>
        <p:blipFill>
          <a:blip r:embed="rId3"/>
          <a:srcRect/>
          <a:stretch>
            <a:fillRect/>
          </a:stretch>
        </p:blipFill>
        <p:spPr bwMode="auto">
          <a:xfrm>
            <a:off x="1785918" y="1714488"/>
            <a:ext cx="5742732" cy="48103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072494" cy="1428760"/>
          </a:xfrm>
        </p:spPr>
        <p:txBody>
          <a:bodyPr rtlCol="0">
            <a:noAutofit/>
          </a:bodyPr>
          <a:lstStyle/>
          <a:p>
            <a:pPr algn="ctr" fontAlgn="auto">
              <a:spcAft>
                <a:spcPts val="0"/>
              </a:spcAft>
              <a:defRPr/>
            </a:pPr>
            <a:r>
              <a:rPr lang="ru-RU" sz="3200" b="1" dirty="0" smtClean="0">
                <a:solidFill>
                  <a:schemeClr val="tx2">
                    <a:lumMod val="75000"/>
                  </a:schemeClr>
                </a:solidFill>
                <a:latin typeface="Arial" pitchFamily="34" charset="0"/>
                <a:cs typeface="Arial" pitchFamily="34" charset="0"/>
              </a:rPr>
              <a:t>Методы исследования познавательной деятельности детей раннего возраста</a:t>
            </a:r>
            <a:endParaRPr lang="ru-RU" sz="3200" b="1" dirty="0">
              <a:solidFill>
                <a:schemeClr val="tx2">
                  <a:lumMod val="75000"/>
                </a:schemeClr>
              </a:solidFill>
              <a:latin typeface="Arial" pitchFamily="34" charset="0"/>
              <a:cs typeface="Arial" pitchFamily="34" charset="0"/>
            </a:endParaRPr>
          </a:p>
        </p:txBody>
      </p:sp>
      <p:pic>
        <p:nvPicPr>
          <p:cNvPr id="54274" name="Picture 2"/>
          <p:cNvPicPr>
            <a:picLocks noChangeAspect="1" noChangeArrowheads="1"/>
          </p:cNvPicPr>
          <p:nvPr/>
        </p:nvPicPr>
        <p:blipFill>
          <a:blip r:embed="rId3"/>
          <a:srcRect/>
          <a:stretch>
            <a:fillRect/>
          </a:stretch>
        </p:blipFill>
        <p:spPr bwMode="auto">
          <a:xfrm>
            <a:off x="2143108" y="2000240"/>
            <a:ext cx="4467223" cy="4465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Картинка 20 из 50"/>
          <p:cNvPicPr>
            <a:picLocks noChangeAspect="1" noChangeArrowheads="1"/>
          </p:cNvPicPr>
          <p:nvPr/>
        </p:nvPicPr>
        <p:blipFill>
          <a:blip r:embed="rId3"/>
          <a:srcRect/>
          <a:stretch>
            <a:fillRect/>
          </a:stretch>
        </p:blipFill>
        <p:spPr bwMode="auto">
          <a:xfrm>
            <a:off x="5643570" y="4500570"/>
            <a:ext cx="2996650" cy="2000264"/>
          </a:xfrm>
          <a:prstGeom prst="rect">
            <a:avLst/>
          </a:prstGeom>
          <a:noFill/>
          <a:ln w="9525">
            <a:noFill/>
            <a:miter lim="800000"/>
            <a:headEnd/>
            <a:tailEnd/>
          </a:ln>
        </p:spPr>
      </p:pic>
      <p:sp>
        <p:nvSpPr>
          <p:cNvPr id="2" name="Заголовок 1"/>
          <p:cNvSpPr>
            <a:spLocks noGrp="1"/>
          </p:cNvSpPr>
          <p:nvPr>
            <p:ph type="title"/>
          </p:nvPr>
        </p:nvSpPr>
        <p:spPr>
          <a:xfrm>
            <a:off x="714348" y="785794"/>
            <a:ext cx="7845427" cy="663561"/>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sz="3600" b="1" dirty="0" smtClean="0">
                <a:solidFill>
                  <a:schemeClr val="accent2">
                    <a:lumMod val="75000"/>
                  </a:schemeClr>
                </a:solidFill>
                <a:latin typeface="Arial" pitchFamily="34" charset="0"/>
                <a:cs typeface="Arial" pitchFamily="34" charset="0"/>
              </a:rPr>
              <a:t>Задания с кубиками</a:t>
            </a:r>
            <a:endParaRPr lang="ru-RU" sz="3600" b="1" dirty="0">
              <a:solidFill>
                <a:schemeClr val="accent2">
                  <a:lumMod val="75000"/>
                </a:schemeClr>
              </a:solidFill>
              <a:latin typeface="Arial" pitchFamily="34" charset="0"/>
              <a:cs typeface="Arial" pitchFamily="34" charset="0"/>
            </a:endParaRPr>
          </a:p>
        </p:txBody>
      </p:sp>
      <p:sp>
        <p:nvSpPr>
          <p:cNvPr id="3" name="Объект 2"/>
          <p:cNvSpPr>
            <a:spLocks noGrp="1"/>
          </p:cNvSpPr>
          <p:nvPr>
            <p:ph idx="1"/>
          </p:nvPr>
        </p:nvSpPr>
        <p:spPr>
          <a:xfrm>
            <a:off x="500034" y="1428736"/>
            <a:ext cx="8207375" cy="5143536"/>
          </a:xfrm>
        </p:spPr>
        <p:txBody>
          <a:bodyPr rtlCol="0">
            <a:noAutofit/>
          </a:bodyPr>
          <a:lstStyle/>
          <a:p>
            <a:r>
              <a:rPr lang="ru-RU" dirty="0" smtClean="0">
                <a:solidFill>
                  <a:schemeClr val="tx1"/>
                </a:solidFill>
                <a:latin typeface="Arial" pitchFamily="34" charset="0"/>
                <a:cs typeface="Arial" pitchFamily="34" charset="0"/>
              </a:rPr>
              <a:t>15 мес. – строит башню из двух кубиков, держит два кубика в одной руке;</a:t>
            </a:r>
          </a:p>
          <a:p>
            <a:r>
              <a:rPr lang="ru-RU" dirty="0" smtClean="0">
                <a:solidFill>
                  <a:schemeClr val="tx1"/>
                </a:solidFill>
                <a:latin typeface="Arial" pitchFamily="34" charset="0"/>
                <a:cs typeface="Arial" pitchFamily="34" charset="0"/>
              </a:rPr>
              <a:t>18 мес. – строит башню из 3-4 кубиков;</a:t>
            </a:r>
          </a:p>
          <a:p>
            <a:r>
              <a:rPr lang="ru-RU" dirty="0" smtClean="0">
                <a:solidFill>
                  <a:schemeClr val="tx1"/>
                </a:solidFill>
                <a:latin typeface="Arial" pitchFamily="34" charset="0"/>
                <a:cs typeface="Arial" pitchFamily="34" charset="0"/>
              </a:rPr>
              <a:t>2 года – строит башню из 8 кубиков, строит по показу поезд без трубы;</a:t>
            </a:r>
          </a:p>
          <a:p>
            <a:r>
              <a:rPr lang="ru-RU" dirty="0" smtClean="0">
                <a:solidFill>
                  <a:schemeClr val="tx1"/>
                </a:solidFill>
                <a:latin typeface="Arial" pitchFamily="34" charset="0"/>
                <a:cs typeface="Arial" pitchFamily="34" charset="0"/>
              </a:rPr>
              <a:t>2,5 года – строит башню из 8 кубиков, строит по показу поезд, добавляет трубу;</a:t>
            </a:r>
          </a:p>
          <a:p>
            <a:r>
              <a:rPr lang="ru-RU" dirty="0" smtClean="0">
                <a:solidFill>
                  <a:schemeClr val="tx1"/>
                </a:solidFill>
                <a:latin typeface="Arial" pitchFamily="34" charset="0"/>
                <a:cs typeface="Arial" pitchFamily="34" charset="0"/>
              </a:rPr>
              <a:t>3 года – строит башню из 9 кубиков, копирует с модели поезд, строит по показу мост.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85794"/>
            <a:ext cx="7845427" cy="663561"/>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sz="3600" b="1" dirty="0" smtClean="0"/>
              <a:t> </a:t>
            </a:r>
            <a:r>
              <a:rPr lang="ru-RU" sz="3000" b="1" dirty="0" smtClean="0">
                <a:solidFill>
                  <a:schemeClr val="accent2">
                    <a:lumMod val="75000"/>
                  </a:schemeClr>
                </a:solidFill>
                <a:latin typeface="Arial" pitchFamily="34" charset="0"/>
                <a:cs typeface="Arial" pitchFamily="34" charset="0"/>
              </a:rPr>
              <a:t>Задания с геометрическими формами</a:t>
            </a:r>
            <a:endParaRPr lang="ru-RU" sz="3000" b="1" dirty="0">
              <a:solidFill>
                <a:schemeClr val="accent2">
                  <a:lumMod val="75000"/>
                </a:schemeClr>
              </a:solidFill>
              <a:latin typeface="Arial" pitchFamily="34" charset="0"/>
              <a:cs typeface="Arial" pitchFamily="34" charset="0"/>
            </a:endParaRPr>
          </a:p>
        </p:txBody>
      </p:sp>
      <p:pic>
        <p:nvPicPr>
          <p:cNvPr id="5" name="Picture 10" descr="http://img.4pk.ru/2905973.jpg"/>
          <p:cNvPicPr>
            <a:picLocks noChangeAspect="1" noChangeArrowheads="1"/>
          </p:cNvPicPr>
          <p:nvPr/>
        </p:nvPicPr>
        <p:blipFill>
          <a:blip r:embed="rId3"/>
          <a:srcRect/>
          <a:stretch>
            <a:fillRect/>
          </a:stretch>
        </p:blipFill>
        <p:spPr bwMode="auto">
          <a:xfrm>
            <a:off x="5572132" y="4357694"/>
            <a:ext cx="3095620" cy="2147585"/>
          </a:xfrm>
          <a:prstGeom prst="rect">
            <a:avLst/>
          </a:prstGeom>
          <a:noFill/>
        </p:spPr>
      </p:pic>
      <p:sp>
        <p:nvSpPr>
          <p:cNvPr id="3" name="Объект 2"/>
          <p:cNvSpPr>
            <a:spLocks noGrp="1"/>
          </p:cNvSpPr>
          <p:nvPr>
            <p:ph idx="1"/>
          </p:nvPr>
        </p:nvSpPr>
        <p:spPr>
          <a:xfrm>
            <a:off x="500034" y="1428736"/>
            <a:ext cx="8143931" cy="5072098"/>
          </a:xfrm>
        </p:spPr>
        <p:txBody>
          <a:bodyPr rtlCol="0">
            <a:noAutofit/>
          </a:bodyPr>
          <a:lstStyle/>
          <a:p>
            <a:r>
              <a:rPr lang="ru-RU" sz="2200" dirty="0" smtClean="0">
                <a:solidFill>
                  <a:schemeClr val="tx1"/>
                </a:solidFill>
                <a:latin typeface="Arial" pitchFamily="34" charset="0"/>
                <a:cs typeface="Arial" pitchFamily="34" charset="0"/>
              </a:rPr>
              <a:t>15 мес. – вкладывает круг без показа;</a:t>
            </a:r>
          </a:p>
          <a:p>
            <a:r>
              <a:rPr lang="ru-RU" sz="2200" dirty="0" smtClean="0">
                <a:solidFill>
                  <a:schemeClr val="tx1"/>
                </a:solidFill>
                <a:latin typeface="Arial" pitchFamily="34" charset="0"/>
                <a:cs typeface="Arial" pitchFamily="34" charset="0"/>
              </a:rPr>
              <a:t>18 мес. – выполняя задание с самой простой доской </a:t>
            </a:r>
            <a:r>
              <a:rPr lang="ru-RU" sz="2200" dirty="0" err="1" smtClean="0">
                <a:solidFill>
                  <a:schemeClr val="tx1"/>
                </a:solidFill>
                <a:latin typeface="Arial" pitchFamily="34" charset="0"/>
                <a:cs typeface="Arial" pitchFamily="34" charset="0"/>
              </a:rPr>
              <a:t>Сегена</a:t>
            </a:r>
            <a:r>
              <a:rPr lang="ru-RU" sz="2200" dirty="0" smtClean="0">
                <a:solidFill>
                  <a:schemeClr val="tx1"/>
                </a:solidFill>
                <a:latin typeface="Arial" pitchFamily="34" charset="0"/>
                <a:cs typeface="Arial" pitchFamily="34" charset="0"/>
              </a:rPr>
              <a:t>, вкладывает круг, а на него накладывает две другие фигуры;</a:t>
            </a:r>
          </a:p>
          <a:p>
            <a:r>
              <a:rPr lang="ru-RU" sz="2200" dirty="0" smtClean="0">
                <a:solidFill>
                  <a:schemeClr val="tx1"/>
                </a:solidFill>
                <a:latin typeface="Arial" pitchFamily="34" charset="0"/>
                <a:cs typeface="Arial" pitchFamily="34" charset="0"/>
              </a:rPr>
              <a:t>2 года – выполняя задание с самой простой доской </a:t>
            </a:r>
            <a:r>
              <a:rPr lang="ru-RU" sz="2200" dirty="0" err="1" smtClean="0">
                <a:solidFill>
                  <a:schemeClr val="tx1"/>
                </a:solidFill>
                <a:latin typeface="Arial" pitchFamily="34" charset="0"/>
                <a:cs typeface="Arial" pitchFamily="34" charset="0"/>
              </a:rPr>
              <a:t>Сегена</a:t>
            </a:r>
            <a:r>
              <a:rPr lang="ru-RU" sz="2200" dirty="0" smtClean="0">
                <a:solidFill>
                  <a:schemeClr val="tx1"/>
                </a:solidFill>
                <a:latin typeface="Arial" pitchFamily="34" charset="0"/>
                <a:cs typeface="Arial" pitchFamily="34" charset="0"/>
              </a:rPr>
              <a:t>, размещает все три блока, делает около 4 ошибочных проб;</a:t>
            </a:r>
          </a:p>
          <a:p>
            <a:r>
              <a:rPr lang="ru-RU" sz="2200" dirty="0" smtClean="0">
                <a:solidFill>
                  <a:schemeClr val="tx1"/>
                </a:solidFill>
                <a:latin typeface="Arial" pitchFamily="34" charset="0"/>
                <a:cs typeface="Arial" pitchFamily="34" charset="0"/>
              </a:rPr>
              <a:t>2,5 года - собирает 2 простые доски </a:t>
            </a:r>
            <a:r>
              <a:rPr lang="ru-RU" sz="2200" dirty="0" err="1" smtClean="0">
                <a:solidFill>
                  <a:schemeClr val="tx1"/>
                </a:solidFill>
                <a:latin typeface="Arial" pitchFamily="34" charset="0"/>
                <a:cs typeface="Arial" pitchFamily="34" charset="0"/>
              </a:rPr>
              <a:t>Сегена</a:t>
            </a:r>
            <a:r>
              <a:rPr lang="ru-RU" sz="2200" dirty="0" smtClean="0">
                <a:solidFill>
                  <a:schemeClr val="tx1"/>
                </a:solidFill>
                <a:latin typeface="Arial" pitchFamily="34" charset="0"/>
                <a:cs typeface="Arial" pitchFamily="34" charset="0"/>
              </a:rPr>
              <a:t>;</a:t>
            </a:r>
          </a:p>
          <a:p>
            <a:r>
              <a:rPr lang="ru-RU" sz="2200" dirty="0" smtClean="0">
                <a:solidFill>
                  <a:schemeClr val="tx1"/>
                </a:solidFill>
                <a:latin typeface="Arial" pitchFamily="34" charset="0"/>
                <a:cs typeface="Arial" pitchFamily="34" charset="0"/>
              </a:rPr>
              <a:t>3 года – собирает отдельные фигуры из элементов</a:t>
            </a:r>
            <a:r>
              <a:rPr lang="ru-RU" dirty="0" smtClean="0">
                <a:solidFill>
                  <a:schemeClr val="tx1"/>
                </a:solidFill>
                <a:latin typeface="Arial" pitchFamily="34" charset="0"/>
                <a:cs typeface="Arial" pitchFamily="34" charset="0"/>
              </a:rPr>
              <a:t>.</a:t>
            </a:r>
            <a:endParaRPr lang="ru-RU" sz="2000" dirty="0" smtClean="0">
              <a:solidFill>
                <a:schemeClr val="tx1"/>
              </a:solidFill>
              <a:latin typeface="Arial" pitchFamily="34" charset="0"/>
              <a:cs typeface="Arial" pitchFamily="34" charset="0"/>
            </a:endParaRPr>
          </a:p>
          <a:p>
            <a:endParaRPr lang="ru-RU"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765174"/>
            <a:ext cx="7559675" cy="1592255"/>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50000"/>
                  </a:schemeClr>
                </a:solidFill>
              </a:rPr>
              <a:t/>
            </a:r>
            <a:br>
              <a:rPr lang="en-US" sz="3600" b="1" dirty="0">
                <a:solidFill>
                  <a:schemeClr val="accent2">
                    <a:lumMod val="50000"/>
                  </a:schemeClr>
                </a:solidFill>
              </a:rPr>
            </a:br>
            <a:r>
              <a:rPr lang="ru-RU" b="1" dirty="0" smtClean="0">
                <a:solidFill>
                  <a:schemeClr val="accent2">
                    <a:lumMod val="75000"/>
                  </a:schemeClr>
                </a:solidFill>
                <a:latin typeface="Arial" pitchFamily="34" charset="0"/>
                <a:cs typeface="Arial" pitchFamily="34" charset="0"/>
              </a:rPr>
              <a:t>ПОЗНАВАТЕЛЬНЫЕ ПРОЦЕССЫ</a:t>
            </a:r>
            <a:endParaRPr lang="ru-RU" sz="3600" b="1" dirty="0">
              <a:solidFill>
                <a:schemeClr val="accent2">
                  <a:lumMod val="75000"/>
                </a:schemeClr>
              </a:solidFill>
              <a:latin typeface="Arial" pitchFamily="34" charset="0"/>
              <a:cs typeface="Arial" pitchFamily="34" charset="0"/>
            </a:endParaRPr>
          </a:p>
        </p:txBody>
      </p:sp>
      <p:sp>
        <p:nvSpPr>
          <p:cNvPr id="3" name="Объект 2"/>
          <p:cNvSpPr>
            <a:spLocks noGrp="1"/>
          </p:cNvSpPr>
          <p:nvPr>
            <p:ph idx="1"/>
          </p:nvPr>
        </p:nvSpPr>
        <p:spPr>
          <a:xfrm>
            <a:off x="428596" y="2500306"/>
            <a:ext cx="8207375" cy="3429024"/>
          </a:xfrm>
        </p:spPr>
        <p:txBody>
          <a:bodyPr rtlCol="0">
            <a:normAutofit fontScale="85000" lnSpcReduction="10000"/>
          </a:bodyPr>
          <a:lstStyle/>
          <a:p>
            <a:pPr marL="0" indent="0" algn="ctr" fontAlgn="auto">
              <a:lnSpc>
                <a:spcPct val="130000"/>
              </a:lnSpc>
              <a:spcBef>
                <a:spcPts val="0"/>
              </a:spcBef>
              <a:spcAft>
                <a:spcPts val="0"/>
              </a:spcAft>
              <a:buNone/>
              <a:defRPr/>
            </a:pPr>
            <a:r>
              <a:rPr lang="ru-RU" sz="4000" b="1" dirty="0" smtClean="0">
                <a:solidFill>
                  <a:schemeClr val="tx1"/>
                </a:solidFill>
                <a:latin typeface="Arial" pitchFamily="34" charset="0"/>
                <a:cs typeface="Arial" pitchFamily="34" charset="0"/>
              </a:rPr>
              <a:t>   система психических функций, обеспечивающих отражение, познание субъектом явлений объективного мира, </a:t>
            </a:r>
          </a:p>
          <a:p>
            <a:pPr marL="0" indent="0" algn="ctr" fontAlgn="auto">
              <a:lnSpc>
                <a:spcPct val="130000"/>
              </a:lnSpc>
              <a:spcBef>
                <a:spcPts val="0"/>
              </a:spcBef>
              <a:spcAft>
                <a:spcPts val="0"/>
              </a:spcAft>
              <a:buNone/>
              <a:defRPr/>
            </a:pPr>
            <a:r>
              <a:rPr lang="ru-RU" sz="4000" b="1" dirty="0" smtClean="0">
                <a:solidFill>
                  <a:schemeClr val="tx1"/>
                </a:solidFill>
                <a:latin typeface="Arial" pitchFamily="34" charset="0"/>
                <a:cs typeface="Arial" pitchFamily="34" charset="0"/>
              </a:rPr>
              <a:t>т.е. природной и социальной среды</a:t>
            </a:r>
            <a:endParaRPr lang="en-US" sz="4000" b="1" dirty="0" smtClean="0">
              <a:solidFill>
                <a:schemeClr val="tx1"/>
              </a:solidFill>
              <a:latin typeface="Arial" pitchFamily="34" charset="0"/>
              <a:cs typeface="Arial" pitchFamily="34" charset="0"/>
            </a:endParaRPr>
          </a:p>
          <a:p>
            <a:pPr indent="-274320" fontAlgn="auto">
              <a:spcAft>
                <a:spcPts val="0"/>
              </a:spcAft>
              <a:defRPr/>
            </a:pPr>
            <a:endParaRPr lang="ru-RU" sz="3000" b="1" dirty="0" smtClean="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85794"/>
            <a:ext cx="7845427" cy="663561"/>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sz="3200" b="1" dirty="0" smtClean="0">
                <a:solidFill>
                  <a:schemeClr val="accent2">
                    <a:lumMod val="75000"/>
                  </a:schemeClr>
                </a:solidFill>
                <a:latin typeface="Arial" pitchFamily="34" charset="0"/>
                <a:cs typeface="Arial" pitchFamily="34" charset="0"/>
              </a:rPr>
              <a:t> Задание с соотнесением предметов</a:t>
            </a:r>
            <a:endParaRPr lang="ru-RU" sz="3000" b="1" dirty="0">
              <a:solidFill>
                <a:schemeClr val="accent2">
                  <a:lumMod val="75000"/>
                </a:schemeClr>
              </a:solidFill>
              <a:latin typeface="Arial" pitchFamily="34" charset="0"/>
              <a:cs typeface="Arial" pitchFamily="34" charset="0"/>
            </a:endParaRPr>
          </a:p>
        </p:txBody>
      </p:sp>
      <p:pic>
        <p:nvPicPr>
          <p:cNvPr id="6" name="Picture 12" descr="Картинка 9 из 150487"/>
          <p:cNvPicPr>
            <a:picLocks noChangeAspect="1" noChangeArrowheads="1"/>
          </p:cNvPicPr>
          <p:nvPr/>
        </p:nvPicPr>
        <p:blipFill>
          <a:blip r:embed="rId3"/>
          <a:srcRect/>
          <a:stretch>
            <a:fillRect/>
          </a:stretch>
        </p:blipFill>
        <p:spPr bwMode="auto">
          <a:xfrm>
            <a:off x="7143768" y="3857628"/>
            <a:ext cx="1500198" cy="2646779"/>
          </a:xfrm>
          <a:prstGeom prst="rect">
            <a:avLst/>
          </a:prstGeom>
          <a:noFill/>
        </p:spPr>
      </p:pic>
      <p:sp>
        <p:nvSpPr>
          <p:cNvPr id="3" name="Объект 2"/>
          <p:cNvSpPr>
            <a:spLocks noGrp="1"/>
          </p:cNvSpPr>
          <p:nvPr>
            <p:ph idx="1"/>
          </p:nvPr>
        </p:nvSpPr>
        <p:spPr>
          <a:xfrm>
            <a:off x="500034" y="1428736"/>
            <a:ext cx="8143931" cy="5072098"/>
          </a:xfrm>
        </p:spPr>
        <p:txBody>
          <a:bodyPr rtlCol="0">
            <a:noAutofit/>
          </a:bodyPr>
          <a:lstStyle/>
          <a:p>
            <a:r>
              <a:rPr lang="ru-RU" sz="2000" dirty="0" smtClean="0">
                <a:solidFill>
                  <a:schemeClr val="tx1"/>
                </a:solidFill>
                <a:latin typeface="Arial" pitchFamily="34" charset="0"/>
                <a:cs typeface="Arial" pitchFamily="34" charset="0"/>
              </a:rPr>
              <a:t>1 год – снимает кольца с пирамидки;</a:t>
            </a:r>
          </a:p>
          <a:p>
            <a:r>
              <a:rPr lang="ru-RU" sz="2000" dirty="0" smtClean="0">
                <a:solidFill>
                  <a:schemeClr val="tx1"/>
                </a:solidFill>
                <a:latin typeface="Arial" pitchFamily="34" charset="0"/>
                <a:cs typeface="Arial" pitchFamily="34" charset="0"/>
              </a:rPr>
              <a:t>15 мес. – пытается нанизывать кольца пирамидки;</a:t>
            </a:r>
          </a:p>
          <a:p>
            <a:r>
              <a:rPr lang="ru-RU" sz="2000" dirty="0" smtClean="0">
                <a:solidFill>
                  <a:schemeClr val="tx1"/>
                </a:solidFill>
                <a:latin typeface="Arial" pitchFamily="34" charset="0"/>
                <a:cs typeface="Arial" pitchFamily="34" charset="0"/>
              </a:rPr>
              <a:t>18 мес. – собирают пирамидку без учета размера колец;</a:t>
            </a:r>
          </a:p>
          <a:p>
            <a:r>
              <a:rPr lang="ru-RU" sz="2000" dirty="0" smtClean="0">
                <a:solidFill>
                  <a:schemeClr val="tx1"/>
                </a:solidFill>
                <a:latin typeface="Arial" pitchFamily="34" charset="0"/>
                <a:cs typeface="Arial" pitchFamily="34" charset="0"/>
              </a:rPr>
              <a:t>2 года – вкладывает один объект в другой, затрудняется, если видит перед собой больше двух объектов;</a:t>
            </a:r>
          </a:p>
          <a:p>
            <a:r>
              <a:rPr lang="ru-RU" sz="2000" dirty="0" smtClean="0">
                <a:solidFill>
                  <a:schemeClr val="tx1"/>
                </a:solidFill>
                <a:latin typeface="Arial" pitchFamily="34" charset="0"/>
                <a:cs typeface="Arial" pitchFamily="34" charset="0"/>
              </a:rPr>
              <a:t>2,5 года – хорошо вкладывает цилиндры и чашки, работая, как правило, методом проб и ошибок, может вложить две матрешки одна в другую;</a:t>
            </a:r>
          </a:p>
          <a:p>
            <a:r>
              <a:rPr lang="ru-RU" sz="2000" dirty="0" smtClean="0">
                <a:solidFill>
                  <a:schemeClr val="tx1"/>
                </a:solidFill>
                <a:latin typeface="Arial" pitchFamily="34" charset="0"/>
                <a:cs typeface="Arial" pitchFamily="34" charset="0"/>
              </a:rPr>
              <a:t>3 года – легко выполняет задания на вкладывание, ориентируясь на размер, пытается строить вертикальные модели, удерживает задачу</a:t>
            </a:r>
          </a:p>
          <a:p>
            <a:endParaRPr lang="ru-RU"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Картинка 4 из 203861"/>
          <p:cNvPicPr>
            <a:picLocks noChangeAspect="1" noChangeArrowheads="1"/>
          </p:cNvPicPr>
          <p:nvPr/>
        </p:nvPicPr>
        <p:blipFill>
          <a:blip r:embed="rId3"/>
          <a:srcRect/>
          <a:stretch>
            <a:fillRect/>
          </a:stretch>
        </p:blipFill>
        <p:spPr bwMode="auto">
          <a:xfrm>
            <a:off x="500034" y="4143380"/>
            <a:ext cx="3048021" cy="2286016"/>
          </a:xfrm>
          <a:prstGeom prst="rect">
            <a:avLst/>
          </a:prstGeom>
          <a:noFill/>
        </p:spPr>
      </p:pic>
      <p:pic>
        <p:nvPicPr>
          <p:cNvPr id="159748" name="Picture 4" descr="Картинка 9 из 99635"/>
          <p:cNvPicPr>
            <a:picLocks noChangeAspect="1" noChangeArrowheads="1"/>
          </p:cNvPicPr>
          <p:nvPr/>
        </p:nvPicPr>
        <p:blipFill>
          <a:blip r:embed="rId4"/>
          <a:srcRect/>
          <a:stretch>
            <a:fillRect/>
          </a:stretch>
        </p:blipFill>
        <p:spPr bwMode="auto">
          <a:xfrm>
            <a:off x="5072066" y="4051368"/>
            <a:ext cx="3612782" cy="2449466"/>
          </a:xfrm>
          <a:prstGeom prst="rect">
            <a:avLst/>
          </a:prstGeom>
          <a:noFill/>
        </p:spPr>
      </p:pic>
      <p:pic>
        <p:nvPicPr>
          <p:cNvPr id="159750" name="Picture 6" descr="Картинка 1 из 121437"/>
          <p:cNvPicPr>
            <a:picLocks noChangeAspect="1" noChangeArrowheads="1"/>
          </p:cNvPicPr>
          <p:nvPr/>
        </p:nvPicPr>
        <p:blipFill>
          <a:blip r:embed="rId5"/>
          <a:srcRect/>
          <a:stretch>
            <a:fillRect/>
          </a:stretch>
        </p:blipFill>
        <p:spPr bwMode="auto">
          <a:xfrm>
            <a:off x="3571868" y="3429000"/>
            <a:ext cx="2047873" cy="3071810"/>
          </a:xfrm>
          <a:prstGeom prst="rect">
            <a:avLst/>
          </a:prstGeom>
          <a:noFill/>
        </p:spPr>
      </p:pic>
      <p:pic>
        <p:nvPicPr>
          <p:cNvPr id="159756" name="Picture 12" descr="Картинка 33 из 44318"/>
          <p:cNvPicPr>
            <a:picLocks noChangeAspect="1" noChangeArrowheads="1"/>
          </p:cNvPicPr>
          <p:nvPr/>
        </p:nvPicPr>
        <p:blipFill>
          <a:blip r:embed="rId6"/>
          <a:srcRect/>
          <a:stretch>
            <a:fillRect/>
          </a:stretch>
        </p:blipFill>
        <p:spPr bwMode="auto">
          <a:xfrm>
            <a:off x="3643306" y="1214422"/>
            <a:ext cx="3000396" cy="3000396"/>
          </a:xfrm>
          <a:prstGeom prst="rect">
            <a:avLst/>
          </a:prstGeom>
          <a:noFill/>
        </p:spPr>
      </p:pic>
      <p:pic>
        <p:nvPicPr>
          <p:cNvPr id="159754" name="Picture 10" descr="Картинка 8 из 150455"/>
          <p:cNvPicPr>
            <a:picLocks noChangeAspect="1" noChangeArrowheads="1"/>
          </p:cNvPicPr>
          <p:nvPr/>
        </p:nvPicPr>
        <p:blipFill>
          <a:blip r:embed="rId7"/>
          <a:srcRect/>
          <a:stretch>
            <a:fillRect/>
          </a:stretch>
        </p:blipFill>
        <p:spPr bwMode="auto">
          <a:xfrm>
            <a:off x="571472" y="1785926"/>
            <a:ext cx="3214710" cy="2140079"/>
          </a:xfrm>
          <a:prstGeom prst="rect">
            <a:avLst/>
          </a:prstGeom>
          <a:noFill/>
        </p:spPr>
      </p:pic>
      <p:pic>
        <p:nvPicPr>
          <p:cNvPr id="159752" name="Picture 8" descr="Картинка 37 из 4485"/>
          <p:cNvPicPr>
            <a:picLocks noChangeAspect="1" noChangeArrowheads="1"/>
          </p:cNvPicPr>
          <p:nvPr/>
        </p:nvPicPr>
        <p:blipFill>
          <a:blip r:embed="rId8"/>
          <a:srcRect/>
          <a:stretch>
            <a:fillRect/>
          </a:stretch>
        </p:blipFill>
        <p:spPr bwMode="auto">
          <a:xfrm>
            <a:off x="6500827" y="1285860"/>
            <a:ext cx="1928826" cy="2893239"/>
          </a:xfrm>
          <a:prstGeom prst="rect">
            <a:avLst/>
          </a:prstGeom>
          <a:noFill/>
        </p:spPr>
      </p:pic>
      <p:sp>
        <p:nvSpPr>
          <p:cNvPr id="2" name="Заголовок 1"/>
          <p:cNvSpPr>
            <a:spLocks noGrp="1"/>
          </p:cNvSpPr>
          <p:nvPr>
            <p:ph type="title"/>
          </p:nvPr>
        </p:nvSpPr>
        <p:spPr>
          <a:xfrm>
            <a:off x="714348" y="714356"/>
            <a:ext cx="7845427" cy="663561"/>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sz="3200" b="1" dirty="0" smtClean="0"/>
              <a:t> </a:t>
            </a:r>
            <a:r>
              <a:rPr lang="ru-RU" sz="3200" b="1" dirty="0" smtClean="0">
                <a:solidFill>
                  <a:schemeClr val="accent2">
                    <a:lumMod val="75000"/>
                  </a:schemeClr>
                </a:solidFill>
                <a:latin typeface="Arial" pitchFamily="34" charset="0"/>
                <a:cs typeface="Arial" pitchFamily="34" charset="0"/>
              </a:rPr>
              <a:t>Задания с предметами быта</a:t>
            </a:r>
            <a:endParaRPr lang="ru-RU" sz="3000" b="1" dirty="0">
              <a:solidFill>
                <a:schemeClr val="accent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357158" y="857232"/>
            <a:ext cx="8207375" cy="865188"/>
          </a:xfrm>
        </p:spPr>
        <p:txBody>
          <a:bodyPr rtlCol="0">
            <a:noAutofit/>
          </a:bodyPr>
          <a:lstStyle/>
          <a:p>
            <a:pPr algn="ctr" fontAlgn="auto">
              <a:spcAft>
                <a:spcPts val="0"/>
              </a:spcAft>
              <a:defRPr/>
            </a:pPr>
            <a:r>
              <a:rPr lang="ru-RU" sz="2800" b="1" dirty="0" smtClean="0">
                <a:solidFill>
                  <a:schemeClr val="accent2">
                    <a:lumMod val="75000"/>
                  </a:schemeClr>
                </a:solidFill>
              </a:rPr>
              <a:t>Предметная деятельность как главный источник развития малыша</a:t>
            </a:r>
            <a:endParaRPr lang="ru-RU" sz="2800" b="1" cap="all" dirty="0">
              <a:solidFill>
                <a:schemeClr val="accent2">
                  <a:lumMod val="75000"/>
                </a:schemeClr>
              </a:solidFill>
            </a:endParaRPr>
          </a:p>
        </p:txBody>
      </p:sp>
      <p:pic>
        <p:nvPicPr>
          <p:cNvPr id="20482" name="Picture 2" descr="Картинка 2 из 1957"/>
          <p:cNvPicPr>
            <a:picLocks noChangeAspect="1" noChangeArrowheads="1"/>
          </p:cNvPicPr>
          <p:nvPr/>
        </p:nvPicPr>
        <p:blipFill>
          <a:blip r:embed="rId3"/>
          <a:srcRect/>
          <a:stretch>
            <a:fillRect/>
          </a:stretch>
        </p:blipFill>
        <p:spPr bwMode="auto">
          <a:xfrm>
            <a:off x="1785918" y="1428735"/>
            <a:ext cx="4643470" cy="526470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68313" y="692150"/>
            <a:ext cx="8207375" cy="865188"/>
          </a:xfrm>
        </p:spPr>
        <p:txBody>
          <a:bodyPr rtlCol="0">
            <a:noAutofit/>
          </a:bodyPr>
          <a:lstStyle/>
          <a:p>
            <a:pPr algn="ctr"/>
            <a:r>
              <a:rPr lang="ru-RU" sz="2400" b="1" cap="all" dirty="0" smtClean="0">
                <a:solidFill>
                  <a:schemeClr val="accent2">
                    <a:lumMod val="75000"/>
                  </a:schemeClr>
                </a:solidFill>
                <a:latin typeface="Arial" pitchFamily="34" charset="0"/>
                <a:cs typeface="Arial" pitchFamily="34" charset="0"/>
              </a:rPr>
              <a:t>Игры и занятия, направленные </a:t>
            </a:r>
            <a:r>
              <a:rPr lang="ru-RU" sz="2400" dirty="0" smtClean="0">
                <a:solidFill>
                  <a:schemeClr val="accent2">
                    <a:lumMod val="75000"/>
                  </a:schemeClr>
                </a:solidFill>
                <a:latin typeface="Arial" pitchFamily="34" charset="0"/>
                <a:cs typeface="Arial" pitchFamily="34" charset="0"/>
              </a:rPr>
              <a:t/>
            </a:r>
            <a:br>
              <a:rPr lang="ru-RU" sz="2400" dirty="0" smtClean="0">
                <a:solidFill>
                  <a:schemeClr val="accent2">
                    <a:lumMod val="75000"/>
                  </a:schemeClr>
                </a:solidFill>
                <a:latin typeface="Arial" pitchFamily="34" charset="0"/>
                <a:cs typeface="Arial" pitchFamily="34" charset="0"/>
              </a:rPr>
            </a:br>
            <a:r>
              <a:rPr lang="ru-RU" sz="2400" b="1" cap="all" dirty="0" smtClean="0">
                <a:solidFill>
                  <a:schemeClr val="accent2">
                    <a:lumMod val="75000"/>
                  </a:schemeClr>
                </a:solidFill>
                <a:latin typeface="Arial" pitchFamily="34" charset="0"/>
                <a:cs typeface="Arial" pitchFamily="34" charset="0"/>
              </a:rPr>
              <a:t>на развитие познавательной активности</a:t>
            </a:r>
            <a:endParaRPr lang="ru-RU" sz="2400" b="1" dirty="0">
              <a:solidFill>
                <a:schemeClr val="accent2">
                  <a:lumMod val="75000"/>
                </a:schemeClr>
              </a:solidFill>
              <a:latin typeface="Arial" pitchFamily="34" charset="0"/>
              <a:cs typeface="Arial" pitchFamily="34" charset="0"/>
            </a:endParaRPr>
          </a:p>
        </p:txBody>
      </p:sp>
      <p:pic>
        <p:nvPicPr>
          <p:cNvPr id="56323" name="Picture 5"/>
          <p:cNvPicPr>
            <a:picLocks noChangeAspect="1" noChangeArrowheads="1"/>
          </p:cNvPicPr>
          <p:nvPr/>
        </p:nvPicPr>
        <p:blipFill>
          <a:blip r:embed="rId3"/>
          <a:srcRect/>
          <a:stretch>
            <a:fillRect/>
          </a:stretch>
        </p:blipFill>
        <p:spPr bwMode="auto">
          <a:xfrm>
            <a:off x="1571605" y="1705312"/>
            <a:ext cx="5721364" cy="4724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srcRect b="3519"/>
          <a:stretch>
            <a:fillRect/>
          </a:stretch>
        </p:blipFill>
        <p:spPr bwMode="auto">
          <a:xfrm>
            <a:off x="5929322" y="3857628"/>
            <a:ext cx="2690022" cy="2589215"/>
          </a:xfrm>
          <a:prstGeom prst="rect">
            <a:avLst/>
          </a:prstGeom>
          <a:noFill/>
          <a:ln w="9525">
            <a:noFill/>
            <a:miter lim="800000"/>
            <a:headEnd/>
            <a:tailEnd/>
          </a:ln>
        </p:spPr>
      </p:pic>
      <p:sp>
        <p:nvSpPr>
          <p:cNvPr id="3" name="Объект 2"/>
          <p:cNvSpPr>
            <a:spLocks noGrp="1"/>
          </p:cNvSpPr>
          <p:nvPr>
            <p:ph idx="1"/>
          </p:nvPr>
        </p:nvSpPr>
        <p:spPr>
          <a:xfrm>
            <a:off x="500034" y="1000108"/>
            <a:ext cx="8143931" cy="5500726"/>
          </a:xfrm>
        </p:spPr>
        <p:txBody>
          <a:bodyPr rtlCol="0">
            <a:noAutofit/>
          </a:bodyPr>
          <a:lstStyle/>
          <a:p>
            <a:pPr algn="ctr">
              <a:lnSpc>
                <a:spcPct val="150000"/>
              </a:lnSpc>
              <a:buNone/>
            </a:pPr>
            <a:r>
              <a:rPr lang="ru-RU" dirty="0" smtClean="0">
                <a:solidFill>
                  <a:schemeClr val="tx1"/>
                </a:solidFill>
                <a:latin typeface="Arial" pitchFamily="34" charset="0"/>
                <a:cs typeface="Arial" pitchFamily="34" charset="0"/>
              </a:rPr>
              <a:t>Предметная деятельность в раннем возрасте имеет несколько линий развития, среди которых:</a:t>
            </a:r>
          </a:p>
          <a:p>
            <a:pPr lvl="0">
              <a:lnSpc>
                <a:spcPct val="120000"/>
              </a:lnSpc>
              <a:spcBef>
                <a:spcPts val="0"/>
              </a:spcBef>
            </a:pPr>
            <a:r>
              <a:rPr lang="ru-RU" dirty="0" smtClean="0">
                <a:solidFill>
                  <a:schemeClr val="tx1"/>
                </a:solidFill>
                <a:latin typeface="Arial" pitchFamily="34" charset="0"/>
                <a:cs typeface="Arial" pitchFamily="34" charset="0"/>
              </a:rPr>
              <a:t>становление орудийных действий;</a:t>
            </a:r>
          </a:p>
          <a:p>
            <a:pPr lvl="0">
              <a:lnSpc>
                <a:spcPct val="120000"/>
              </a:lnSpc>
              <a:spcBef>
                <a:spcPts val="0"/>
              </a:spcBef>
            </a:pPr>
            <a:r>
              <a:rPr lang="ru-RU" dirty="0" smtClean="0">
                <a:solidFill>
                  <a:schemeClr val="tx1"/>
                </a:solidFill>
                <a:latin typeface="Arial" pitchFamily="34" charset="0"/>
                <a:cs typeface="Arial" pitchFamily="34" charset="0"/>
              </a:rPr>
              <a:t>развитие наглядно-действенного мышления;</a:t>
            </a:r>
          </a:p>
          <a:p>
            <a:pPr lvl="0">
              <a:lnSpc>
                <a:spcPct val="120000"/>
              </a:lnSpc>
              <a:spcBef>
                <a:spcPts val="0"/>
              </a:spcBef>
            </a:pPr>
            <a:r>
              <a:rPr lang="ru-RU" dirty="0" smtClean="0">
                <a:solidFill>
                  <a:schemeClr val="tx1"/>
                </a:solidFill>
                <a:latin typeface="Arial" pitchFamily="34" charset="0"/>
                <a:cs typeface="Arial" pitchFamily="34" charset="0"/>
              </a:rPr>
              <a:t>развитие познавательной активности;</a:t>
            </a:r>
          </a:p>
          <a:p>
            <a:pPr lvl="0">
              <a:lnSpc>
                <a:spcPct val="120000"/>
              </a:lnSpc>
              <a:spcBef>
                <a:spcPts val="0"/>
              </a:spcBef>
            </a:pPr>
            <a:r>
              <a:rPr lang="ru-RU" dirty="0" smtClean="0">
                <a:solidFill>
                  <a:schemeClr val="tx1"/>
                </a:solidFill>
                <a:latin typeface="Arial" pitchFamily="34" charset="0"/>
                <a:cs typeface="Arial" pitchFamily="34" charset="0"/>
              </a:rPr>
              <a:t>формирование целенаправленности действий ребёнка.</a:t>
            </a:r>
          </a:p>
          <a:p>
            <a:endParaRPr lang="ru-RU"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Картинка 9 из 13607"/>
          <p:cNvPicPr>
            <a:picLocks noChangeAspect="1" noChangeArrowheads="1"/>
          </p:cNvPicPr>
          <p:nvPr/>
        </p:nvPicPr>
        <p:blipFill>
          <a:blip r:embed="rId3"/>
          <a:srcRect/>
          <a:stretch>
            <a:fillRect/>
          </a:stretch>
        </p:blipFill>
        <p:spPr bwMode="auto">
          <a:xfrm>
            <a:off x="3357554" y="4000504"/>
            <a:ext cx="2500330" cy="2500330"/>
          </a:xfrm>
          <a:prstGeom prst="rect">
            <a:avLst/>
          </a:prstGeom>
          <a:noFill/>
        </p:spPr>
      </p:pic>
      <p:sp>
        <p:nvSpPr>
          <p:cNvPr id="2" name="Заголовок 1"/>
          <p:cNvSpPr>
            <a:spLocks noGrp="1"/>
          </p:cNvSpPr>
          <p:nvPr>
            <p:ph type="title"/>
          </p:nvPr>
        </p:nvSpPr>
        <p:spPr>
          <a:xfrm>
            <a:off x="714348" y="785794"/>
            <a:ext cx="7845427" cy="663561"/>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sz="3600" b="1" dirty="0" smtClean="0"/>
              <a:t> </a:t>
            </a:r>
            <a:r>
              <a:rPr lang="ru-RU" sz="3600" b="1" dirty="0" smtClean="0">
                <a:solidFill>
                  <a:schemeClr val="accent2">
                    <a:lumMod val="75000"/>
                  </a:schemeClr>
                </a:solidFill>
                <a:latin typeface="Arial" pitchFamily="34" charset="0"/>
                <a:cs typeface="Arial" pitchFamily="34" charset="0"/>
              </a:rPr>
              <a:t>Орудийные действия</a:t>
            </a:r>
            <a:endParaRPr lang="ru-RU" sz="3600" b="1" dirty="0">
              <a:solidFill>
                <a:schemeClr val="accent2">
                  <a:lumMod val="75000"/>
                </a:schemeClr>
              </a:solidFill>
              <a:latin typeface="Arial" pitchFamily="34" charset="0"/>
              <a:cs typeface="Arial" pitchFamily="34" charset="0"/>
            </a:endParaRPr>
          </a:p>
        </p:txBody>
      </p:sp>
      <p:sp>
        <p:nvSpPr>
          <p:cNvPr id="3" name="Объект 2"/>
          <p:cNvSpPr>
            <a:spLocks noGrp="1"/>
          </p:cNvSpPr>
          <p:nvPr>
            <p:ph idx="1"/>
          </p:nvPr>
        </p:nvSpPr>
        <p:spPr>
          <a:xfrm>
            <a:off x="500034" y="1357298"/>
            <a:ext cx="8135937" cy="5143536"/>
          </a:xfrm>
        </p:spPr>
        <p:txBody>
          <a:bodyPr rtlCol="0">
            <a:noAutofit/>
          </a:bodyPr>
          <a:lstStyle/>
          <a:p>
            <a:r>
              <a:rPr lang="ru-RU" sz="2700" dirty="0" smtClean="0">
                <a:solidFill>
                  <a:schemeClr val="tx1"/>
                </a:solidFill>
                <a:latin typeface="Arial" pitchFamily="34" charset="0"/>
                <a:cs typeface="Arial" pitchFamily="34" charset="0"/>
              </a:rPr>
              <a:t>совочки, лопаточки;</a:t>
            </a:r>
          </a:p>
          <a:p>
            <a:r>
              <a:rPr lang="ru-RU" sz="2700" dirty="0" smtClean="0">
                <a:solidFill>
                  <a:schemeClr val="tx1"/>
                </a:solidFill>
                <a:latin typeface="Arial" pitchFamily="34" charset="0"/>
                <a:cs typeface="Arial" pitchFamily="34" charset="0"/>
              </a:rPr>
              <a:t>метелочки, грабельки;</a:t>
            </a:r>
          </a:p>
          <a:p>
            <a:r>
              <a:rPr lang="ru-RU" sz="2700" dirty="0" smtClean="0">
                <a:solidFill>
                  <a:schemeClr val="tx1"/>
                </a:solidFill>
                <a:latin typeface="Arial" pitchFamily="34" charset="0"/>
                <a:cs typeface="Arial" pitchFamily="34" charset="0"/>
              </a:rPr>
              <a:t>сачки для "вылавливания" игрушек из ванны;</a:t>
            </a:r>
          </a:p>
          <a:p>
            <a:r>
              <a:rPr lang="ru-RU" sz="2700" dirty="0" smtClean="0">
                <a:solidFill>
                  <a:schemeClr val="tx1"/>
                </a:solidFill>
                <a:latin typeface="Arial" pitchFamily="34" charset="0"/>
                <a:cs typeface="Arial" pitchFamily="34" charset="0"/>
              </a:rPr>
              <a:t>удочки с магнитом для "ловли рыбок";</a:t>
            </a:r>
          </a:p>
          <a:p>
            <a:r>
              <a:rPr lang="ru-RU" sz="2700" dirty="0" smtClean="0">
                <a:solidFill>
                  <a:schemeClr val="tx1"/>
                </a:solidFill>
                <a:latin typeface="Arial" pitchFamily="34" charset="0"/>
                <a:cs typeface="Arial" pitchFamily="34" charset="0"/>
              </a:rPr>
              <a:t>игрушечный телефон, часы, сумочка;</a:t>
            </a:r>
          </a:p>
          <a:p>
            <a:r>
              <a:rPr lang="ru-RU" sz="2700" dirty="0" smtClean="0">
                <a:solidFill>
                  <a:schemeClr val="tx1"/>
                </a:solidFill>
                <a:latin typeface="Arial" pitchFamily="34" charset="0"/>
                <a:cs typeface="Arial" pitchFamily="34" charset="0"/>
              </a:rPr>
              <a:t>кукольная утварь, посуда, одежда, расчёски…</a:t>
            </a:r>
          </a:p>
          <a:p>
            <a:pPr>
              <a:buNone/>
            </a:pPr>
            <a:endParaRPr lang="ru-RU" dirty="0" smtClean="0">
              <a:solidFill>
                <a:schemeClr val="tx1"/>
              </a:solidFill>
              <a:latin typeface="Arial" pitchFamily="34" charset="0"/>
              <a:cs typeface="Arial" pitchFamily="34" charset="0"/>
            </a:endParaRPr>
          </a:p>
        </p:txBody>
      </p:sp>
      <p:pic>
        <p:nvPicPr>
          <p:cNvPr id="6" name="Picture 4" descr="http://www.utkonos.ru/images/it/1199/1199591P.jpg"/>
          <p:cNvPicPr>
            <a:picLocks noChangeAspect="1" noChangeArrowheads="1"/>
          </p:cNvPicPr>
          <p:nvPr/>
        </p:nvPicPr>
        <p:blipFill>
          <a:blip r:embed="rId4"/>
          <a:srcRect/>
          <a:stretch>
            <a:fillRect/>
          </a:stretch>
        </p:blipFill>
        <p:spPr bwMode="auto">
          <a:xfrm>
            <a:off x="6215074" y="4286256"/>
            <a:ext cx="2428892" cy="2210291"/>
          </a:xfrm>
          <a:prstGeom prst="rect">
            <a:avLst/>
          </a:prstGeom>
          <a:noFill/>
        </p:spPr>
      </p:pic>
      <p:pic>
        <p:nvPicPr>
          <p:cNvPr id="7" name="Picture 6" descr="http://www.123magazin.ru/bigpics/c09258c2-ee59-11df-a17d-00145e1888c5_ee363480-f20c-11df-9347-00145e1888c5.jpeg"/>
          <p:cNvPicPr>
            <a:picLocks noChangeAspect="1" noChangeArrowheads="1"/>
          </p:cNvPicPr>
          <p:nvPr/>
        </p:nvPicPr>
        <p:blipFill>
          <a:blip r:embed="rId5"/>
          <a:srcRect/>
          <a:stretch>
            <a:fillRect/>
          </a:stretch>
        </p:blipFill>
        <p:spPr bwMode="auto">
          <a:xfrm>
            <a:off x="571472" y="4357694"/>
            <a:ext cx="2071702" cy="21678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85794"/>
            <a:ext cx="7845427" cy="663561"/>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sz="3600" b="1" dirty="0" smtClean="0"/>
              <a:t> </a:t>
            </a:r>
            <a:r>
              <a:rPr lang="ru-RU" sz="3200" b="1" dirty="0" smtClean="0">
                <a:solidFill>
                  <a:schemeClr val="accent2">
                    <a:lumMod val="75000"/>
                  </a:schemeClr>
                </a:solidFill>
                <a:latin typeface="Arial" pitchFamily="34" charset="0"/>
                <a:cs typeface="Arial" pitchFamily="34" charset="0"/>
              </a:rPr>
              <a:t>Наглядно-действенное мышление</a:t>
            </a:r>
            <a:endParaRPr lang="ru-RU" sz="3600" b="1" dirty="0">
              <a:solidFill>
                <a:schemeClr val="accent2">
                  <a:lumMod val="75000"/>
                </a:schemeClr>
              </a:solidFill>
              <a:latin typeface="Arial" pitchFamily="34" charset="0"/>
              <a:cs typeface="Arial" pitchFamily="34" charset="0"/>
            </a:endParaRPr>
          </a:p>
        </p:txBody>
      </p:sp>
      <p:pic>
        <p:nvPicPr>
          <p:cNvPr id="9" name="Picture 10" descr="Картинка 8 из 151247"/>
          <p:cNvPicPr>
            <a:picLocks noChangeAspect="1" noChangeArrowheads="1"/>
          </p:cNvPicPr>
          <p:nvPr/>
        </p:nvPicPr>
        <p:blipFill>
          <a:blip r:embed="rId3"/>
          <a:srcRect/>
          <a:stretch>
            <a:fillRect/>
          </a:stretch>
        </p:blipFill>
        <p:spPr bwMode="auto">
          <a:xfrm>
            <a:off x="6143636" y="4714884"/>
            <a:ext cx="2364179" cy="1708120"/>
          </a:xfrm>
          <a:prstGeom prst="rect">
            <a:avLst/>
          </a:prstGeom>
          <a:noFill/>
        </p:spPr>
      </p:pic>
      <p:sp>
        <p:nvSpPr>
          <p:cNvPr id="3" name="Объект 2"/>
          <p:cNvSpPr>
            <a:spLocks noGrp="1"/>
          </p:cNvSpPr>
          <p:nvPr>
            <p:ph idx="1"/>
          </p:nvPr>
        </p:nvSpPr>
        <p:spPr>
          <a:xfrm>
            <a:off x="500034" y="1357298"/>
            <a:ext cx="8135937" cy="5143536"/>
          </a:xfrm>
        </p:spPr>
        <p:txBody>
          <a:bodyPr rtlCol="0">
            <a:noAutofit/>
          </a:bodyPr>
          <a:lstStyle/>
          <a:p>
            <a:r>
              <a:rPr lang="ru-RU" sz="2000" dirty="0" smtClean="0">
                <a:solidFill>
                  <a:schemeClr val="tx1"/>
                </a:solidFill>
                <a:latin typeface="Arial" pitchFamily="34" charset="0"/>
                <a:cs typeface="Arial" pitchFamily="34" charset="0"/>
              </a:rPr>
              <a:t>- пирамидки, разнообразные по цвету, форме и материалу;</a:t>
            </a:r>
          </a:p>
          <a:p>
            <a:r>
              <a:rPr lang="ru-RU" sz="2000" dirty="0" smtClean="0">
                <a:solidFill>
                  <a:schemeClr val="tx1"/>
                </a:solidFill>
                <a:latin typeface="Arial" pitchFamily="34" charset="0"/>
                <a:cs typeface="Arial" pitchFamily="34" charset="0"/>
              </a:rPr>
              <a:t>- вкладыши разной формы и размера для вкладывания и накладывания;</a:t>
            </a:r>
          </a:p>
          <a:p>
            <a:r>
              <a:rPr lang="ru-RU" sz="2000" dirty="0" smtClean="0">
                <a:solidFill>
                  <a:schemeClr val="tx1"/>
                </a:solidFill>
                <a:latin typeface="Arial" pitchFamily="34" charset="0"/>
                <a:cs typeface="Arial" pitchFamily="34" charset="0"/>
              </a:rPr>
              <a:t>- матрёшки 3-4-местные;</a:t>
            </a:r>
          </a:p>
          <a:p>
            <a:r>
              <a:rPr lang="ru-RU" sz="2000" dirty="0" smtClean="0">
                <a:solidFill>
                  <a:schemeClr val="tx1"/>
                </a:solidFill>
                <a:latin typeface="Arial" pitchFamily="34" charset="0"/>
                <a:cs typeface="Arial" pitchFamily="34" charset="0"/>
              </a:rPr>
              <a:t>-"коробки форм", т.е. игровые пособия для вкладывания в ячейки;</a:t>
            </a:r>
          </a:p>
          <a:p>
            <a:r>
              <a:rPr lang="ru-RU" sz="2000" dirty="0" smtClean="0">
                <a:solidFill>
                  <a:schemeClr val="tx1"/>
                </a:solidFill>
                <a:latin typeface="Arial" pitchFamily="34" charset="0"/>
                <a:cs typeface="Arial" pitchFamily="34" charset="0"/>
              </a:rPr>
              <a:t>- геометрических форм и предметных изображений;</a:t>
            </a:r>
          </a:p>
          <a:p>
            <a:r>
              <a:rPr lang="ru-RU" sz="2000" dirty="0" smtClean="0">
                <a:solidFill>
                  <a:schemeClr val="tx1"/>
                </a:solidFill>
                <a:latin typeface="Arial" pitchFamily="34" charset="0"/>
                <a:cs typeface="Arial" pitchFamily="34" charset="0"/>
              </a:rPr>
              <a:t>- столики с отверстиями, колышки, цветочки для </a:t>
            </a:r>
            <a:r>
              <a:rPr lang="ru-RU" sz="2000" dirty="0" err="1" smtClean="0">
                <a:solidFill>
                  <a:schemeClr val="tx1"/>
                </a:solidFill>
                <a:latin typeface="Arial" pitchFamily="34" charset="0"/>
                <a:cs typeface="Arial" pitchFamily="34" charset="0"/>
              </a:rPr>
              <a:t>втыкания</a:t>
            </a:r>
            <a:r>
              <a:rPr lang="ru-RU" sz="2000" dirty="0" smtClean="0">
                <a:solidFill>
                  <a:schemeClr val="tx1"/>
                </a:solidFill>
                <a:latin typeface="Arial" pitchFamily="34" charset="0"/>
                <a:cs typeface="Arial" pitchFamily="34" charset="0"/>
              </a:rPr>
              <a:t>;</a:t>
            </a:r>
          </a:p>
          <a:p>
            <a:r>
              <a:rPr lang="ru-RU" sz="2000" dirty="0" smtClean="0">
                <a:solidFill>
                  <a:schemeClr val="tx1"/>
                </a:solidFill>
                <a:latin typeface="Arial" pitchFamily="34" charset="0"/>
                <a:cs typeface="Arial" pitchFamily="34" charset="0"/>
              </a:rPr>
              <a:t>- крупные </a:t>
            </a:r>
            <a:r>
              <a:rPr lang="ru-RU" sz="2000" dirty="0" err="1" smtClean="0">
                <a:solidFill>
                  <a:schemeClr val="tx1"/>
                </a:solidFill>
                <a:latin typeface="Arial" pitchFamily="34" charset="0"/>
                <a:cs typeface="Arial" pitchFamily="34" charset="0"/>
              </a:rPr>
              <a:t>пазлы</a:t>
            </a:r>
            <a:r>
              <a:rPr lang="ru-RU" sz="2000" dirty="0" smtClean="0">
                <a:solidFill>
                  <a:schemeClr val="tx1"/>
                </a:solidFill>
                <a:latin typeface="Arial" pitchFamily="34" charset="0"/>
                <a:cs typeface="Arial" pitchFamily="34" charset="0"/>
              </a:rPr>
              <a:t> и мозаики;</a:t>
            </a:r>
          </a:p>
          <a:p>
            <a:r>
              <a:rPr lang="ru-RU" sz="2000" dirty="0" smtClean="0">
                <a:solidFill>
                  <a:schemeClr val="tx1"/>
                </a:solidFill>
                <a:latin typeface="Arial" pitchFamily="34" charset="0"/>
                <a:cs typeface="Arial" pitchFamily="34" charset="0"/>
              </a:rPr>
              <a:t>- кубики крупные пластмассовые и деревянные;</a:t>
            </a:r>
          </a:p>
          <a:p>
            <a:r>
              <a:rPr lang="ru-RU" sz="2000" dirty="0" smtClean="0">
                <a:solidFill>
                  <a:schemeClr val="tx1"/>
                </a:solidFill>
                <a:latin typeface="Arial" pitchFamily="34" charset="0"/>
                <a:cs typeface="Arial" pitchFamily="34" charset="0"/>
              </a:rPr>
              <a:t>- шнурок и бусины для нанизывания;</a:t>
            </a:r>
          </a:p>
          <a:p>
            <a:r>
              <a:rPr lang="ru-RU" sz="2000" dirty="0" smtClean="0">
                <a:solidFill>
                  <a:schemeClr val="tx1"/>
                </a:solidFill>
                <a:latin typeface="Arial" pitchFamily="34" charset="0"/>
                <a:cs typeface="Arial" pitchFamily="34" charset="0"/>
              </a:rPr>
              <a:t>- народные игрушки с подвижными частями;</a:t>
            </a:r>
          </a:p>
          <a:p>
            <a:r>
              <a:rPr lang="ru-RU" sz="2000" dirty="0" smtClean="0">
                <a:solidFill>
                  <a:schemeClr val="tx1"/>
                </a:solidFill>
                <a:latin typeface="Arial" pitchFamily="34" charset="0"/>
                <a:cs typeface="Arial" pitchFamily="34" charset="0"/>
              </a:rPr>
              <a:t>- желобок и шарик для скатывания.</a:t>
            </a:r>
          </a:p>
          <a:p>
            <a:pPr>
              <a:buNone/>
            </a:pPr>
            <a:endParaRPr lang="ru-RU"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p:cTn id="8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85794"/>
            <a:ext cx="7845427" cy="663561"/>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sz="3600" b="1" dirty="0" smtClean="0"/>
              <a:t> </a:t>
            </a:r>
            <a:r>
              <a:rPr lang="ru-RU" sz="3200" b="1" dirty="0" smtClean="0">
                <a:solidFill>
                  <a:schemeClr val="accent2">
                    <a:lumMod val="75000"/>
                  </a:schemeClr>
                </a:solidFill>
                <a:latin typeface="Arial" pitchFamily="34" charset="0"/>
                <a:cs typeface="Arial" pitchFamily="34" charset="0"/>
              </a:rPr>
              <a:t>Познавательная активность</a:t>
            </a:r>
            <a:endParaRPr lang="ru-RU" sz="3600" b="1" dirty="0">
              <a:solidFill>
                <a:schemeClr val="accent2">
                  <a:lumMod val="75000"/>
                </a:schemeClr>
              </a:solidFill>
              <a:latin typeface="Arial" pitchFamily="34" charset="0"/>
              <a:cs typeface="Arial" pitchFamily="34" charset="0"/>
            </a:endParaRPr>
          </a:p>
        </p:txBody>
      </p:sp>
      <p:pic>
        <p:nvPicPr>
          <p:cNvPr id="6" name="Picture 14" descr="Картинка 14 из 1467"/>
          <p:cNvPicPr>
            <a:picLocks noChangeAspect="1" noChangeArrowheads="1"/>
          </p:cNvPicPr>
          <p:nvPr/>
        </p:nvPicPr>
        <p:blipFill>
          <a:blip r:embed="rId3"/>
          <a:srcRect/>
          <a:stretch>
            <a:fillRect/>
          </a:stretch>
        </p:blipFill>
        <p:spPr bwMode="auto">
          <a:xfrm>
            <a:off x="3286116" y="4214818"/>
            <a:ext cx="2649015" cy="2264908"/>
          </a:xfrm>
          <a:prstGeom prst="rect">
            <a:avLst/>
          </a:prstGeom>
          <a:noFill/>
        </p:spPr>
      </p:pic>
      <p:sp>
        <p:nvSpPr>
          <p:cNvPr id="3" name="Объект 2"/>
          <p:cNvSpPr>
            <a:spLocks noGrp="1"/>
          </p:cNvSpPr>
          <p:nvPr>
            <p:ph idx="1"/>
          </p:nvPr>
        </p:nvSpPr>
        <p:spPr>
          <a:xfrm>
            <a:off x="500034" y="1357298"/>
            <a:ext cx="8143931" cy="5143536"/>
          </a:xfrm>
        </p:spPr>
        <p:txBody>
          <a:bodyPr rtlCol="0">
            <a:noAutofit/>
          </a:bodyPr>
          <a:lstStyle/>
          <a:p>
            <a:pPr lvl="0">
              <a:spcBef>
                <a:spcPts val="0"/>
              </a:spcBef>
            </a:pPr>
            <a:r>
              <a:rPr lang="ru-RU" dirty="0" smtClean="0">
                <a:solidFill>
                  <a:schemeClr val="tx1"/>
                </a:solidFill>
                <a:latin typeface="Arial" pitchFamily="34" charset="0"/>
                <a:cs typeface="Arial" pitchFamily="34" charset="0"/>
              </a:rPr>
              <a:t>коробочки с секретом;</a:t>
            </a:r>
          </a:p>
          <a:p>
            <a:pPr lvl="0">
              <a:spcBef>
                <a:spcPts val="0"/>
              </a:spcBef>
            </a:pPr>
            <a:r>
              <a:rPr lang="ru-RU" dirty="0" smtClean="0">
                <a:solidFill>
                  <a:schemeClr val="tx1"/>
                </a:solidFill>
                <a:latin typeface="Arial" pitchFamily="34" charset="0"/>
                <a:cs typeface="Arial" pitchFamily="34" charset="0"/>
              </a:rPr>
              <a:t>детские музыкальные центры;</a:t>
            </a:r>
          </a:p>
          <a:p>
            <a:pPr lvl="0">
              <a:spcBef>
                <a:spcPts val="0"/>
              </a:spcBef>
            </a:pPr>
            <a:r>
              <a:rPr lang="ru-RU" dirty="0" smtClean="0">
                <a:solidFill>
                  <a:schemeClr val="tx1"/>
                </a:solidFill>
                <a:latin typeface="Arial" pitchFamily="34" charset="0"/>
                <a:cs typeface="Arial" pitchFamily="34" charset="0"/>
              </a:rPr>
              <a:t>механические игрушки;</a:t>
            </a:r>
          </a:p>
          <a:p>
            <a:pPr lvl="0">
              <a:spcBef>
                <a:spcPts val="0"/>
              </a:spcBef>
            </a:pPr>
            <a:r>
              <a:rPr lang="ru-RU" dirty="0" smtClean="0">
                <a:solidFill>
                  <a:schemeClr val="tx1"/>
                </a:solidFill>
                <a:latin typeface="Arial" pitchFamily="34" charset="0"/>
                <a:cs typeface="Arial" pitchFamily="34" charset="0"/>
              </a:rPr>
              <a:t>клавишные игрушки;</a:t>
            </a:r>
          </a:p>
          <a:p>
            <a:pPr lvl="0">
              <a:spcBef>
                <a:spcPts val="0"/>
              </a:spcBef>
            </a:pPr>
            <a:r>
              <a:rPr lang="ru-RU" dirty="0" smtClean="0">
                <a:solidFill>
                  <a:schemeClr val="tx1"/>
                </a:solidFill>
                <a:latin typeface="Arial" pitchFamily="34" charset="0"/>
                <a:cs typeface="Arial" pitchFamily="34" charset="0"/>
              </a:rPr>
              <a:t>игрушки с сюрпризом, требующие установления связи между своим движением и появлением чего-то нового;</a:t>
            </a:r>
          </a:p>
          <a:p>
            <a:pPr lvl="0">
              <a:spcBef>
                <a:spcPts val="0"/>
              </a:spcBef>
            </a:pPr>
            <a:r>
              <a:rPr lang="ru-RU" dirty="0" smtClean="0">
                <a:solidFill>
                  <a:schemeClr val="tx1"/>
                </a:solidFill>
                <a:latin typeface="Arial" pitchFamily="34" charset="0"/>
                <a:cs typeface="Arial" pitchFamily="34" charset="0"/>
              </a:rPr>
              <a:t>материалы для игр с водой и песком.</a:t>
            </a:r>
          </a:p>
          <a:p>
            <a:pPr>
              <a:buNone/>
            </a:pPr>
            <a:endParaRPr lang="ru-RU" dirty="0" smtClean="0">
              <a:solidFill>
                <a:schemeClr val="tx1"/>
              </a:solidFill>
              <a:latin typeface="Arial" pitchFamily="34" charset="0"/>
              <a:cs typeface="Arial" pitchFamily="34" charset="0"/>
            </a:endParaRPr>
          </a:p>
        </p:txBody>
      </p:sp>
      <p:pic>
        <p:nvPicPr>
          <p:cNvPr id="5" name="Picture 12" descr="Картинка 12 из 1467"/>
          <p:cNvPicPr>
            <a:picLocks noChangeAspect="1" noChangeArrowheads="1"/>
          </p:cNvPicPr>
          <p:nvPr/>
        </p:nvPicPr>
        <p:blipFill>
          <a:blip r:embed="rId4"/>
          <a:srcRect/>
          <a:stretch>
            <a:fillRect/>
          </a:stretch>
        </p:blipFill>
        <p:spPr bwMode="auto">
          <a:xfrm>
            <a:off x="500034" y="4286256"/>
            <a:ext cx="2925202" cy="2193901"/>
          </a:xfrm>
          <a:prstGeom prst="rect">
            <a:avLst/>
          </a:prstGeom>
          <a:noFill/>
        </p:spPr>
      </p:pic>
      <p:pic>
        <p:nvPicPr>
          <p:cNvPr id="7" name="Picture 16" descr="Картинка 12 из 40298"/>
          <p:cNvPicPr>
            <a:picLocks noChangeAspect="1" noChangeArrowheads="1"/>
          </p:cNvPicPr>
          <p:nvPr/>
        </p:nvPicPr>
        <p:blipFill>
          <a:blip r:embed="rId5"/>
          <a:srcRect/>
          <a:stretch>
            <a:fillRect/>
          </a:stretch>
        </p:blipFill>
        <p:spPr bwMode="auto">
          <a:xfrm>
            <a:off x="6357950" y="3643314"/>
            <a:ext cx="2210230" cy="2862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642918"/>
            <a:ext cx="7845427" cy="663561"/>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sz="3600" b="1" dirty="0" smtClean="0"/>
              <a:t> </a:t>
            </a:r>
            <a:r>
              <a:rPr lang="ru-RU" sz="3000" b="1" dirty="0" smtClean="0">
                <a:solidFill>
                  <a:schemeClr val="accent2">
                    <a:lumMod val="75000"/>
                  </a:schemeClr>
                </a:solidFill>
                <a:latin typeface="Arial" pitchFamily="34" charset="0"/>
                <a:cs typeface="Arial" pitchFamily="34" charset="0"/>
              </a:rPr>
              <a:t>Целеустремлённость и настойчивость</a:t>
            </a:r>
            <a:endParaRPr lang="ru-RU" sz="3000" b="1" dirty="0">
              <a:solidFill>
                <a:schemeClr val="accent2">
                  <a:lumMod val="75000"/>
                </a:schemeClr>
              </a:solidFill>
              <a:latin typeface="Arial" pitchFamily="34" charset="0"/>
              <a:cs typeface="Arial" pitchFamily="34" charset="0"/>
            </a:endParaRPr>
          </a:p>
        </p:txBody>
      </p:sp>
      <p:sp>
        <p:nvSpPr>
          <p:cNvPr id="3" name="Объект 2"/>
          <p:cNvSpPr>
            <a:spLocks noGrp="1"/>
          </p:cNvSpPr>
          <p:nvPr>
            <p:ph idx="1"/>
          </p:nvPr>
        </p:nvSpPr>
        <p:spPr>
          <a:xfrm>
            <a:off x="500034" y="1357298"/>
            <a:ext cx="8143931" cy="5143536"/>
          </a:xfrm>
        </p:spPr>
        <p:txBody>
          <a:bodyPr rtlCol="0">
            <a:noAutofit/>
          </a:bodyPr>
          <a:lstStyle/>
          <a:p>
            <a:r>
              <a:rPr lang="ru-RU" sz="2000" dirty="0" smtClean="0">
                <a:solidFill>
                  <a:schemeClr val="tx1"/>
                </a:solidFill>
                <a:latin typeface="Arial" pitchFamily="34" charset="0"/>
                <a:cs typeface="Arial" pitchFamily="34" charset="0"/>
              </a:rPr>
              <a:t>фигурные пирамидки, предполагающие создание какого-либо объекта - собачки, ёлочки, снеговика;</a:t>
            </a:r>
          </a:p>
          <a:p>
            <a:r>
              <a:rPr lang="ru-RU" sz="2000" dirty="0" smtClean="0">
                <a:solidFill>
                  <a:schemeClr val="tx1"/>
                </a:solidFill>
                <a:latin typeface="Arial" pitchFamily="34" charset="0"/>
                <a:cs typeface="Arial" pitchFamily="34" charset="0"/>
              </a:rPr>
              <a:t>пособия, предполагающие составление изображения из нескольких частей (кубики, разрезные картинки);</a:t>
            </a:r>
          </a:p>
          <a:p>
            <a:r>
              <a:rPr lang="ru-RU" sz="2000" dirty="0" smtClean="0">
                <a:solidFill>
                  <a:schemeClr val="tx1"/>
                </a:solidFill>
                <a:latin typeface="Arial" pitchFamily="34" charset="0"/>
                <a:cs typeface="Arial" pitchFamily="34" charset="0"/>
              </a:rPr>
              <a:t>составные игрушки - машинки, домики и пр.;</a:t>
            </a:r>
          </a:p>
          <a:p>
            <a:r>
              <a:rPr lang="ru-RU" sz="2000" dirty="0" smtClean="0">
                <a:solidFill>
                  <a:schemeClr val="tx1"/>
                </a:solidFill>
                <a:latin typeface="Arial" pitchFamily="34" charset="0"/>
                <a:cs typeface="Arial" pitchFamily="34" charset="0"/>
              </a:rPr>
              <a:t>строительные наборы, предполагающие действия по зрительному образцу;</a:t>
            </a:r>
          </a:p>
          <a:p>
            <a:r>
              <a:rPr lang="ru-RU" sz="2000" dirty="0" smtClean="0">
                <a:solidFill>
                  <a:schemeClr val="tx1"/>
                </a:solidFill>
                <a:latin typeface="Arial" pitchFamily="34" charset="0"/>
                <a:cs typeface="Arial" pitchFamily="34" charset="0"/>
              </a:rPr>
              <a:t>бусы для нанизывания, шнуровки и застёжки.</a:t>
            </a:r>
          </a:p>
          <a:p>
            <a:endParaRPr lang="ru-RU" sz="2000" dirty="0" smtClean="0">
              <a:solidFill>
                <a:schemeClr val="tx1"/>
              </a:solidFill>
              <a:latin typeface="Arial" pitchFamily="34" charset="0"/>
              <a:cs typeface="Arial" pitchFamily="34" charset="0"/>
            </a:endParaRPr>
          </a:p>
          <a:p>
            <a:endParaRPr lang="ru-RU" sz="2000" dirty="0" smtClean="0">
              <a:solidFill>
                <a:schemeClr val="tx1"/>
              </a:solidFill>
              <a:latin typeface="Arial" pitchFamily="34" charset="0"/>
              <a:cs typeface="Arial" pitchFamily="34" charset="0"/>
            </a:endParaRPr>
          </a:p>
          <a:p>
            <a:pPr>
              <a:buNone/>
            </a:pPr>
            <a:endParaRPr lang="ru-RU" dirty="0" smtClean="0">
              <a:solidFill>
                <a:schemeClr val="tx1"/>
              </a:solidFill>
              <a:latin typeface="Arial" pitchFamily="34" charset="0"/>
              <a:cs typeface="Arial" pitchFamily="34" charset="0"/>
            </a:endParaRPr>
          </a:p>
        </p:txBody>
      </p:sp>
      <p:pic>
        <p:nvPicPr>
          <p:cNvPr id="9" name="Picture 20" descr="Картинка 23 из 2575"/>
          <p:cNvPicPr>
            <a:picLocks noChangeAspect="1" noChangeArrowheads="1"/>
          </p:cNvPicPr>
          <p:nvPr/>
        </p:nvPicPr>
        <p:blipFill>
          <a:blip r:embed="rId3"/>
          <a:srcRect/>
          <a:stretch>
            <a:fillRect/>
          </a:stretch>
        </p:blipFill>
        <p:spPr bwMode="auto">
          <a:xfrm>
            <a:off x="500034" y="4214818"/>
            <a:ext cx="2286016" cy="2286016"/>
          </a:xfrm>
          <a:prstGeom prst="rect">
            <a:avLst/>
          </a:prstGeom>
          <a:noFill/>
        </p:spPr>
      </p:pic>
      <p:pic>
        <p:nvPicPr>
          <p:cNvPr id="10" name="Picture 22" descr="Картинка 7 из 28394"/>
          <p:cNvPicPr>
            <a:picLocks noChangeAspect="1" noChangeArrowheads="1"/>
          </p:cNvPicPr>
          <p:nvPr/>
        </p:nvPicPr>
        <p:blipFill>
          <a:blip r:embed="rId4"/>
          <a:srcRect/>
          <a:stretch>
            <a:fillRect/>
          </a:stretch>
        </p:blipFill>
        <p:spPr bwMode="auto">
          <a:xfrm>
            <a:off x="5429256" y="4071942"/>
            <a:ext cx="3143272" cy="2356184"/>
          </a:xfrm>
          <a:prstGeom prst="rect">
            <a:avLst/>
          </a:prstGeom>
          <a:noFill/>
        </p:spPr>
      </p:pic>
      <p:pic>
        <p:nvPicPr>
          <p:cNvPr id="11" name="Picture 24" descr="Картинка 5 из 18124"/>
          <p:cNvPicPr>
            <a:picLocks noChangeAspect="1" noChangeArrowheads="1"/>
          </p:cNvPicPr>
          <p:nvPr/>
        </p:nvPicPr>
        <p:blipFill>
          <a:blip r:embed="rId5"/>
          <a:srcRect/>
          <a:stretch>
            <a:fillRect/>
          </a:stretch>
        </p:blipFill>
        <p:spPr bwMode="auto">
          <a:xfrm>
            <a:off x="2857488" y="4071942"/>
            <a:ext cx="2127026" cy="2357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0" descr="Картинка 4 из 148853"/>
          <p:cNvPicPr>
            <a:picLocks noChangeAspect="1" noChangeArrowheads="1"/>
          </p:cNvPicPr>
          <p:nvPr/>
        </p:nvPicPr>
        <p:blipFill>
          <a:blip r:embed="rId3"/>
          <a:srcRect/>
          <a:stretch>
            <a:fillRect/>
          </a:stretch>
        </p:blipFill>
        <p:spPr bwMode="auto">
          <a:xfrm>
            <a:off x="5072066" y="4786322"/>
            <a:ext cx="2171715" cy="1714512"/>
          </a:xfrm>
          <a:prstGeom prst="rect">
            <a:avLst/>
          </a:prstGeom>
          <a:noFill/>
        </p:spPr>
      </p:pic>
      <p:sp>
        <p:nvSpPr>
          <p:cNvPr id="7" name="Заголовок 1"/>
          <p:cNvSpPr txBox="1">
            <a:spLocks/>
          </p:cNvSpPr>
          <p:nvPr/>
        </p:nvSpPr>
        <p:spPr bwMode="auto">
          <a:xfrm>
            <a:off x="642910" y="785795"/>
            <a:ext cx="7845427" cy="100013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p>
            <a:pPr marL="0" marR="0" lvl="0" indent="0" algn="ctr" defTabSz="914400" rtl="0" eaLnBrk="1" fontAlgn="auto" latinLnBrk="0" hangingPunct="1">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t/>
            </a:r>
            <a:br>
              <a:rPr kumimoji="0" lang="en-US"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br>
            <a:r>
              <a:rPr kumimoji="0" lang="en-US"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t/>
            </a:r>
            <a:br>
              <a:rPr kumimoji="0" lang="en-US"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br>
            <a:r>
              <a:rPr kumimoji="0" lang="en-US"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t/>
            </a:r>
            <a:br>
              <a:rPr kumimoji="0" lang="en-US"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br>
            <a:r>
              <a:rPr kumimoji="0" lang="en-US"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t/>
            </a:r>
            <a:br>
              <a:rPr kumimoji="0" lang="en-US"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br>
            <a:r>
              <a:rPr kumimoji="0" lang="ru-RU" sz="3600" b="1" i="0" u="none" strike="noStrike" kern="1200" cap="none" spc="0" normalizeH="0" baseline="0" noProof="0" dirty="0" smtClean="0">
                <a:ln>
                  <a:noFill/>
                </a:ln>
                <a:solidFill>
                  <a:schemeClr val="accent1"/>
                </a:solidFill>
                <a:effectLst/>
                <a:uLnTx/>
                <a:uFillTx/>
                <a:latin typeface="+mj-lt"/>
                <a:ea typeface="+mj-ea"/>
                <a:cs typeface="+mj-cs"/>
              </a:rPr>
              <a:t> </a:t>
            </a:r>
            <a:r>
              <a:rPr kumimoji="0" lang="ru-RU" sz="3000" b="1" i="0" u="none" strike="noStrike" kern="1200" cap="none" spc="0" normalizeH="0" baseline="0" noProof="0" dirty="0" smtClean="0">
                <a:ln>
                  <a:noFill/>
                </a:ln>
                <a:solidFill>
                  <a:schemeClr val="accent2">
                    <a:lumMod val="75000"/>
                  </a:schemeClr>
                </a:solidFill>
                <a:effectLst/>
                <a:uLnTx/>
                <a:uFillTx/>
                <a:latin typeface="Arial" pitchFamily="34" charset="0"/>
                <a:ea typeface="+mj-ea"/>
                <a:cs typeface="Arial" pitchFamily="34" charset="0"/>
              </a:rPr>
              <a:t>Игрушки, способствующие социально-личностному развитию</a:t>
            </a:r>
            <a:endParaRPr kumimoji="0" lang="ru-RU" sz="3000" b="1" i="0" u="none" strike="noStrike" kern="1200" cap="none" spc="0" normalizeH="0" baseline="0" noProof="0" dirty="0">
              <a:ln>
                <a:noFill/>
              </a:ln>
              <a:solidFill>
                <a:schemeClr val="accent2">
                  <a:lumMod val="75000"/>
                </a:schemeClr>
              </a:solidFill>
              <a:effectLst/>
              <a:uLnTx/>
              <a:uFillTx/>
              <a:latin typeface="Arial" pitchFamily="34" charset="0"/>
              <a:ea typeface="+mj-ea"/>
              <a:cs typeface="Arial" pitchFamily="34" charset="0"/>
            </a:endParaRPr>
          </a:p>
        </p:txBody>
      </p:sp>
      <p:sp>
        <p:nvSpPr>
          <p:cNvPr id="173057" name="Rectangle 1"/>
          <p:cNvSpPr>
            <a:spLocks noGrp="1" noChangeArrowheads="1"/>
          </p:cNvSpPr>
          <p:nvPr>
            <p:ph idx="1"/>
          </p:nvPr>
        </p:nvSpPr>
        <p:spPr bwMode="auto">
          <a:xfrm>
            <a:off x="500063" y="1785938"/>
            <a:ext cx="8143903" cy="4074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800" dirty="0" smtClean="0">
                <a:solidFill>
                  <a:schemeClr val="tx1"/>
                </a:solidFill>
                <a:latin typeface="Arial" pitchFamily="34" charset="0"/>
                <a:cs typeface="Arial" pitchFamily="34" charset="0"/>
              </a:rPr>
              <a:t>картинки с изображением животных и людей;</a:t>
            </a:r>
          </a:p>
          <a:p>
            <a:r>
              <a:rPr lang="ru-RU" sz="1800" dirty="0" smtClean="0">
                <a:solidFill>
                  <a:schemeClr val="tx1"/>
                </a:solidFill>
                <a:latin typeface="Arial" pitchFamily="34" charset="0"/>
                <a:cs typeface="Arial" pitchFamily="34" charset="0"/>
              </a:rPr>
              <a:t>сюжетные картинки с изображением действий;</a:t>
            </a:r>
          </a:p>
          <a:p>
            <a:r>
              <a:rPr lang="ru-RU" sz="1800" dirty="0" smtClean="0">
                <a:solidFill>
                  <a:schemeClr val="tx1"/>
                </a:solidFill>
                <a:latin typeface="Arial" pitchFamily="34" charset="0"/>
                <a:cs typeface="Arial" pitchFamily="34" charset="0"/>
              </a:rPr>
              <a:t>наборы картинок с различным пространственным положением одних и тех же персонажей;</a:t>
            </a:r>
          </a:p>
          <a:p>
            <a:r>
              <a:rPr lang="ru-RU" sz="1800" dirty="0" smtClean="0">
                <a:solidFill>
                  <a:schemeClr val="tx1"/>
                </a:solidFill>
                <a:latin typeface="Arial" pitchFamily="34" charset="0"/>
                <a:cs typeface="Arial" pitchFamily="34" charset="0"/>
              </a:rPr>
              <a:t>элементарные виды детского домино и лото;</a:t>
            </a:r>
          </a:p>
          <a:p>
            <a:r>
              <a:rPr lang="ru-RU" sz="1800" dirty="0" smtClean="0">
                <a:solidFill>
                  <a:schemeClr val="tx1"/>
                </a:solidFill>
                <a:latin typeface="Arial" pitchFamily="34" charset="0"/>
                <a:cs typeface="Arial" pitchFamily="34" charset="0"/>
              </a:rPr>
              <a:t>последовательности картинок, изображающие сюжеты детских сказок;</a:t>
            </a:r>
          </a:p>
          <a:p>
            <a:r>
              <a:rPr lang="ru-RU" sz="1800" dirty="0" smtClean="0">
                <a:solidFill>
                  <a:schemeClr val="tx1"/>
                </a:solidFill>
                <a:latin typeface="Arial" pitchFamily="34" charset="0"/>
                <a:cs typeface="Arial" pitchFamily="34" charset="0"/>
              </a:rPr>
              <a:t>наборы фигур (деревянные или картонные), изображающие персонажей известных сказок;</a:t>
            </a:r>
          </a:p>
          <a:p>
            <a:r>
              <a:rPr lang="ru-RU" sz="1800" dirty="0" smtClean="0">
                <a:solidFill>
                  <a:schemeClr val="tx1"/>
                </a:solidFill>
                <a:latin typeface="Arial" pitchFamily="34" charset="0"/>
                <a:cs typeface="Arial" pitchFamily="34" charset="0"/>
              </a:rPr>
              <a:t>звукозапись (медленная и отчётливая) детских народных сказок;</a:t>
            </a:r>
          </a:p>
          <a:p>
            <a:r>
              <a:rPr lang="ru-RU" sz="1800" dirty="0" smtClean="0">
                <a:solidFill>
                  <a:schemeClr val="tx1"/>
                </a:solidFill>
                <a:latin typeface="Arial" pitchFamily="34" charset="0"/>
                <a:cs typeface="Arial" pitchFamily="34" charset="0"/>
              </a:rPr>
              <a:t>диафильмы;</a:t>
            </a:r>
          </a:p>
          <a:p>
            <a:r>
              <a:rPr lang="ru-RU" sz="1800" dirty="0" smtClean="0">
                <a:solidFill>
                  <a:schemeClr val="tx1"/>
                </a:solidFill>
                <a:latin typeface="Arial" pitchFamily="34" charset="0"/>
                <a:cs typeface="Arial" pitchFamily="34" charset="0"/>
              </a:rPr>
              <a:t>игрушечный телефон.</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entury Gothic"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entury Gothic" pitchFamily="34" charset="0"/>
            </a:endParaRPr>
          </a:p>
        </p:txBody>
      </p:sp>
      <p:pic>
        <p:nvPicPr>
          <p:cNvPr id="12" name="Picture 26" descr="Картинка 3 из 5734"/>
          <p:cNvPicPr>
            <a:picLocks noChangeAspect="1" noChangeArrowheads="1"/>
          </p:cNvPicPr>
          <p:nvPr/>
        </p:nvPicPr>
        <p:blipFill>
          <a:blip r:embed="rId4" cstate="print"/>
          <a:srcRect/>
          <a:stretch>
            <a:fillRect/>
          </a:stretch>
        </p:blipFill>
        <p:spPr bwMode="auto">
          <a:xfrm>
            <a:off x="6929454" y="4714884"/>
            <a:ext cx="1714512" cy="1714512"/>
          </a:xfrm>
          <a:prstGeom prst="rect">
            <a:avLst/>
          </a:prstGeom>
          <a:noFill/>
        </p:spPr>
      </p:pic>
      <p:pic>
        <p:nvPicPr>
          <p:cNvPr id="13" name="Picture 28" descr="Картинка 9 из 10679"/>
          <p:cNvPicPr>
            <a:picLocks noChangeAspect="1" noChangeArrowheads="1"/>
          </p:cNvPicPr>
          <p:nvPr/>
        </p:nvPicPr>
        <p:blipFill>
          <a:blip r:embed="rId5" cstate="print"/>
          <a:srcRect/>
          <a:stretch>
            <a:fillRect/>
          </a:stretch>
        </p:blipFill>
        <p:spPr bwMode="auto">
          <a:xfrm>
            <a:off x="3428992" y="4786322"/>
            <a:ext cx="1500198" cy="163956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692150"/>
            <a:ext cx="7559675" cy="1143000"/>
          </a:xfrm>
        </p:spPr>
        <p:txBody>
          <a:bodyPr rtlCol="0">
            <a:noAutofit/>
          </a:bodyPr>
          <a:lstStyle/>
          <a:p>
            <a:pPr algn="ctr" fontAlgn="auto">
              <a:spcAft>
                <a:spcPts val="0"/>
              </a:spcAft>
              <a:defRPr/>
            </a:pPr>
            <a:r>
              <a:rPr lang="en-US" sz="3600" b="1" dirty="0" smtClean="0">
                <a:solidFill>
                  <a:schemeClr val="accent2">
                    <a:lumMod val="50000"/>
                  </a:schemeClr>
                </a:solidFill>
              </a:rPr>
              <a:t/>
            </a:r>
            <a:br>
              <a:rPr lang="en-US" sz="3600" b="1" dirty="0" smtClean="0">
                <a:solidFill>
                  <a:schemeClr val="accent2">
                    <a:lumMod val="50000"/>
                  </a:schemeClr>
                </a:solidFill>
              </a:rPr>
            </a:br>
            <a:r>
              <a:rPr lang="en-US" sz="3600" b="1" dirty="0">
                <a:solidFill>
                  <a:schemeClr val="accent2">
                    <a:lumMod val="50000"/>
                  </a:schemeClr>
                </a:solidFill>
              </a:rPr>
              <a:t/>
            </a:r>
            <a:br>
              <a:rPr lang="en-US" sz="3600" b="1" dirty="0">
                <a:solidFill>
                  <a:schemeClr val="accent2">
                    <a:lumMod val="50000"/>
                  </a:schemeClr>
                </a:solidFill>
              </a:rPr>
            </a:br>
            <a:r>
              <a:rPr lang="en-US" sz="3600" b="1" dirty="0" smtClean="0">
                <a:solidFill>
                  <a:schemeClr val="accent2">
                    <a:lumMod val="50000"/>
                  </a:schemeClr>
                </a:solidFill>
              </a:rPr>
              <a:t/>
            </a:r>
            <a:br>
              <a:rPr lang="en-US" sz="3600" b="1" dirty="0" smtClean="0">
                <a:solidFill>
                  <a:schemeClr val="accent2">
                    <a:lumMod val="50000"/>
                  </a:schemeClr>
                </a:solidFill>
              </a:rPr>
            </a:br>
            <a:r>
              <a:rPr lang="en-US" sz="3600" b="1" dirty="0">
                <a:solidFill>
                  <a:schemeClr val="accent2">
                    <a:lumMod val="50000"/>
                  </a:schemeClr>
                </a:solidFill>
              </a:rPr>
              <a:t/>
            </a:r>
            <a:br>
              <a:rPr lang="en-US" sz="3600" b="1" dirty="0">
                <a:solidFill>
                  <a:schemeClr val="accent2">
                    <a:lumMod val="50000"/>
                  </a:schemeClr>
                </a:solidFill>
              </a:rPr>
            </a:br>
            <a:endParaRPr lang="ru-RU" sz="3600" b="1" dirty="0">
              <a:solidFill>
                <a:schemeClr val="accent2">
                  <a:lumMod val="75000"/>
                </a:schemeClr>
              </a:solidFill>
            </a:endParaRPr>
          </a:p>
        </p:txBody>
      </p:sp>
      <p:graphicFrame>
        <p:nvGraphicFramePr>
          <p:cNvPr id="5" name="Содержимое 4"/>
          <p:cNvGraphicFramePr>
            <a:graphicFrameLocks noGrp="1"/>
          </p:cNvGraphicFramePr>
          <p:nvPr>
            <p:ph idx="1"/>
          </p:nvPr>
        </p:nvGraphicFramePr>
        <p:xfrm>
          <a:off x="428596" y="714356"/>
          <a:ext cx="8286808"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Картинка 28 из 3111"/>
          <p:cNvPicPr>
            <a:picLocks noChangeAspect="1" noChangeArrowheads="1"/>
          </p:cNvPicPr>
          <p:nvPr/>
        </p:nvPicPr>
        <p:blipFill>
          <a:blip r:embed="rId3"/>
          <a:srcRect/>
          <a:stretch>
            <a:fillRect/>
          </a:stretch>
        </p:blipFill>
        <p:spPr bwMode="auto">
          <a:xfrm>
            <a:off x="2428860" y="3946926"/>
            <a:ext cx="3286148" cy="2464611"/>
          </a:xfrm>
          <a:prstGeom prst="rect">
            <a:avLst/>
          </a:prstGeom>
          <a:noFill/>
        </p:spPr>
      </p:pic>
      <p:sp>
        <p:nvSpPr>
          <p:cNvPr id="7" name="Заголовок 1"/>
          <p:cNvSpPr txBox="1">
            <a:spLocks/>
          </p:cNvSpPr>
          <p:nvPr/>
        </p:nvSpPr>
        <p:spPr bwMode="auto">
          <a:xfrm>
            <a:off x="642910" y="785795"/>
            <a:ext cx="7845427" cy="857255"/>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p>
            <a:pPr marL="0" marR="0" lvl="0" indent="0" algn="ctr" defTabSz="914400" rtl="0" eaLnBrk="1" fontAlgn="auto" latinLnBrk="0" hangingPunct="1">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t/>
            </a:r>
            <a:br>
              <a:rPr kumimoji="0" lang="en-US"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br>
            <a:r>
              <a:rPr lang="ru-RU" sz="3000" b="1" dirty="0" smtClean="0">
                <a:solidFill>
                  <a:schemeClr val="accent2">
                    <a:lumMod val="75000"/>
                  </a:schemeClr>
                </a:solidFill>
                <a:latin typeface="Arial" pitchFamily="34" charset="0"/>
                <a:ea typeface="+mj-ea"/>
                <a:cs typeface="Arial" pitchFamily="34" charset="0"/>
              </a:rPr>
              <a:t>Предметная (процессуальная) игра</a:t>
            </a:r>
            <a:endParaRPr kumimoji="0" lang="ru-RU" sz="3000" b="1" i="0" u="none" strike="noStrike" kern="1200" cap="none" spc="0" normalizeH="0" baseline="0" noProof="0" dirty="0">
              <a:ln>
                <a:noFill/>
              </a:ln>
              <a:solidFill>
                <a:schemeClr val="accent2">
                  <a:lumMod val="75000"/>
                </a:schemeClr>
              </a:solidFill>
              <a:effectLst/>
              <a:uLnTx/>
              <a:uFillTx/>
              <a:latin typeface="Arial" pitchFamily="34" charset="0"/>
              <a:ea typeface="+mj-ea"/>
              <a:cs typeface="Arial" pitchFamily="34" charset="0"/>
            </a:endParaRPr>
          </a:p>
        </p:txBody>
      </p:sp>
      <p:sp>
        <p:nvSpPr>
          <p:cNvPr id="173057" name="Rectangle 1"/>
          <p:cNvSpPr>
            <a:spLocks noGrp="1" noChangeArrowheads="1"/>
          </p:cNvSpPr>
          <p:nvPr>
            <p:ph idx="1"/>
          </p:nvPr>
        </p:nvSpPr>
        <p:spPr bwMode="auto">
          <a:xfrm>
            <a:off x="500063" y="1785938"/>
            <a:ext cx="8143903" cy="2726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dirty="0" smtClean="0">
                <a:solidFill>
                  <a:schemeClr val="tx1"/>
                </a:solidFill>
                <a:latin typeface="Arial" pitchFamily="34" charset="0"/>
                <a:cs typeface="Arial" pitchFamily="34" charset="0"/>
              </a:rPr>
              <a:t>к</a:t>
            </a:r>
            <a:r>
              <a:rPr lang="ru-RU" dirty="0" smtClean="0">
                <a:solidFill>
                  <a:schemeClr val="tx1"/>
                </a:solidFill>
                <a:latin typeface="Arial" pitchFamily="34" charset="0"/>
                <a:cs typeface="Arial" pitchFamily="34" charset="0"/>
              </a:rPr>
              <a:t>уклы тряпичные </a:t>
            </a:r>
            <a:r>
              <a:rPr lang="ru-RU" dirty="0" smtClean="0">
                <a:solidFill>
                  <a:schemeClr val="tx1"/>
                </a:solidFill>
                <a:latin typeface="Arial" pitchFamily="34" charset="0"/>
                <a:cs typeface="Arial" pitchFamily="34" charset="0"/>
              </a:rPr>
              <a:t>- гибкие (высота 30-40 см);</a:t>
            </a:r>
          </a:p>
          <a:p>
            <a:r>
              <a:rPr lang="ru-RU" dirty="0" smtClean="0">
                <a:solidFill>
                  <a:schemeClr val="tx1"/>
                </a:solidFill>
                <a:latin typeface="Arial" pitchFamily="34" charset="0"/>
                <a:cs typeface="Arial" pitchFamily="34" charset="0"/>
              </a:rPr>
              <a:t>куклы пластиковые </a:t>
            </a:r>
            <a:r>
              <a:rPr lang="ru-RU" dirty="0" smtClean="0">
                <a:solidFill>
                  <a:schemeClr val="tx1"/>
                </a:solidFill>
                <a:latin typeface="Arial" pitchFamily="34" charset="0"/>
                <a:cs typeface="Arial" pitchFamily="34" charset="0"/>
              </a:rPr>
              <a:t>- гибкие;</a:t>
            </a:r>
          </a:p>
          <a:p>
            <a:r>
              <a:rPr lang="ru-RU" dirty="0" smtClean="0">
                <a:solidFill>
                  <a:schemeClr val="tx1"/>
                </a:solidFill>
                <a:latin typeface="Arial" pitchFamily="34" charset="0"/>
                <a:cs typeface="Arial" pitchFamily="34" charset="0"/>
              </a:rPr>
              <a:t>кукла-голыш с набором одежды;</a:t>
            </a:r>
          </a:p>
          <a:p>
            <a:r>
              <a:rPr lang="ru-RU" dirty="0" smtClean="0">
                <a:solidFill>
                  <a:schemeClr val="tx1"/>
                </a:solidFill>
                <a:latin typeface="Arial" pitchFamily="34" charset="0"/>
                <a:cs typeface="Arial" pitchFamily="34" charset="0"/>
              </a:rPr>
              <a:t>кукла </a:t>
            </a:r>
            <a:r>
              <a:rPr lang="ru-RU" dirty="0" smtClean="0">
                <a:solidFill>
                  <a:schemeClr val="tx1"/>
                </a:solidFill>
                <a:latin typeface="Arial" pitchFamily="34" charset="0"/>
                <a:cs typeface="Arial" pitchFamily="34" charset="0"/>
              </a:rPr>
              <a:t>в одежде;</a:t>
            </a:r>
          </a:p>
          <a:p>
            <a:r>
              <a:rPr lang="ru-RU" dirty="0" smtClean="0">
                <a:solidFill>
                  <a:schemeClr val="tx1"/>
                </a:solidFill>
                <a:latin typeface="Arial" pitchFamily="34" charset="0"/>
                <a:cs typeface="Arial" pitchFamily="34" charset="0"/>
              </a:rPr>
              <a:t>маленькие </a:t>
            </a:r>
            <a:r>
              <a:rPr lang="ru-RU" dirty="0" smtClean="0">
                <a:solidFill>
                  <a:schemeClr val="tx1"/>
                </a:solidFill>
                <a:latin typeface="Arial" pitchFamily="34" charset="0"/>
                <a:cs typeface="Arial" pitchFamily="34" charset="0"/>
              </a:rPr>
              <a:t>"пупсики</a:t>
            </a:r>
            <a:r>
              <a:rPr lang="ru-RU" dirty="0" smtClean="0">
                <a:solidFill>
                  <a:schemeClr val="tx1"/>
                </a:solidFill>
                <a:latin typeface="Arial" pitchFamily="34" charset="0"/>
                <a:cs typeface="Arial" pitchFamily="34" charset="0"/>
              </a:rPr>
              <a:t>"</a:t>
            </a:r>
            <a:endParaRPr lang="ru-RU" dirty="0" smtClean="0">
              <a:solidFill>
                <a:schemeClr val="tx1"/>
              </a:solidFill>
              <a:latin typeface="Arial"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entury Gothic"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entury Gothic" pitchFamily="34" charset="0"/>
            </a:endParaRPr>
          </a:p>
        </p:txBody>
      </p:sp>
      <p:pic>
        <p:nvPicPr>
          <p:cNvPr id="8" name="Picture 2" descr="Картинка 39 из 41255"/>
          <p:cNvPicPr>
            <a:picLocks noChangeAspect="1" noChangeArrowheads="1"/>
          </p:cNvPicPr>
          <p:nvPr/>
        </p:nvPicPr>
        <p:blipFill>
          <a:blip r:embed="rId4"/>
          <a:srcRect/>
          <a:stretch>
            <a:fillRect/>
          </a:stretch>
        </p:blipFill>
        <p:spPr bwMode="auto">
          <a:xfrm>
            <a:off x="571472" y="4143380"/>
            <a:ext cx="2928958" cy="2312335"/>
          </a:xfrm>
          <a:prstGeom prst="rect">
            <a:avLst/>
          </a:prstGeom>
          <a:noFill/>
        </p:spPr>
      </p:pic>
      <p:pic>
        <p:nvPicPr>
          <p:cNvPr id="10" name="Picture 6" descr="http://my-shop.ru/_files/product/2/118/1179949.jpg"/>
          <p:cNvPicPr>
            <a:picLocks noChangeAspect="1" noChangeArrowheads="1"/>
          </p:cNvPicPr>
          <p:nvPr/>
        </p:nvPicPr>
        <p:blipFill>
          <a:blip r:embed="rId5"/>
          <a:srcRect/>
          <a:stretch>
            <a:fillRect/>
          </a:stretch>
        </p:blipFill>
        <p:spPr bwMode="auto">
          <a:xfrm>
            <a:off x="4786314" y="3929066"/>
            <a:ext cx="1905000" cy="2495551"/>
          </a:xfrm>
          <a:prstGeom prst="rect">
            <a:avLst/>
          </a:prstGeom>
          <a:noFill/>
        </p:spPr>
      </p:pic>
      <p:pic>
        <p:nvPicPr>
          <p:cNvPr id="11" name="Picture 8" descr="Картинка 34 из 14616"/>
          <p:cNvPicPr>
            <a:picLocks noChangeAspect="1" noChangeArrowheads="1"/>
          </p:cNvPicPr>
          <p:nvPr/>
        </p:nvPicPr>
        <p:blipFill>
          <a:blip r:embed="rId6"/>
          <a:srcRect/>
          <a:stretch>
            <a:fillRect/>
          </a:stretch>
        </p:blipFill>
        <p:spPr bwMode="auto">
          <a:xfrm>
            <a:off x="6500826" y="4357694"/>
            <a:ext cx="2143140" cy="214314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642910" y="785795"/>
            <a:ext cx="7845427" cy="857255"/>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p>
            <a:pPr marL="0" marR="0" lvl="0" indent="0" algn="ctr" defTabSz="914400" rtl="0" eaLnBrk="1" fontAlgn="auto" latinLnBrk="0" hangingPunct="1">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t/>
            </a:r>
            <a:br>
              <a:rPr kumimoji="0" lang="en-US"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br>
            <a:r>
              <a:rPr kumimoji="0" lang="ru-RU" sz="3000" b="1" i="0" u="none" strike="noStrike" kern="1200" cap="none" spc="0" normalizeH="0" baseline="0" noProof="0" dirty="0" smtClean="0">
                <a:ln>
                  <a:noFill/>
                </a:ln>
                <a:solidFill>
                  <a:schemeClr val="accent2">
                    <a:lumMod val="75000"/>
                  </a:schemeClr>
                </a:solidFill>
                <a:effectLst/>
                <a:uLnTx/>
                <a:uFillTx/>
                <a:latin typeface="Arial" pitchFamily="34" charset="0"/>
                <a:ea typeface="+mj-ea"/>
                <a:cs typeface="Arial" pitchFamily="34" charset="0"/>
              </a:rPr>
              <a:t>Игры,</a:t>
            </a:r>
            <a:r>
              <a:rPr kumimoji="0" lang="ru-RU" sz="3000" b="1" i="0" u="none" strike="noStrike" kern="1200" cap="none" spc="0" normalizeH="0" noProof="0" dirty="0" smtClean="0">
                <a:ln>
                  <a:noFill/>
                </a:ln>
                <a:solidFill>
                  <a:schemeClr val="accent2">
                    <a:lumMod val="75000"/>
                  </a:schemeClr>
                </a:solidFill>
                <a:effectLst/>
                <a:uLnTx/>
                <a:uFillTx/>
                <a:latin typeface="Arial" pitchFamily="34" charset="0"/>
                <a:ea typeface="+mj-ea"/>
                <a:cs typeface="Arial" pitchFamily="34" charset="0"/>
              </a:rPr>
              <a:t> способствующие физическому развитию</a:t>
            </a:r>
            <a:endParaRPr kumimoji="0" lang="ru-RU" sz="3000" b="1" i="0" u="none" strike="noStrike" kern="1200" cap="none" spc="0" normalizeH="0" baseline="0" noProof="0" dirty="0">
              <a:ln>
                <a:noFill/>
              </a:ln>
              <a:solidFill>
                <a:schemeClr val="accent2">
                  <a:lumMod val="75000"/>
                </a:schemeClr>
              </a:solidFill>
              <a:effectLst/>
              <a:uLnTx/>
              <a:uFillTx/>
              <a:latin typeface="Arial" pitchFamily="34" charset="0"/>
              <a:ea typeface="+mj-ea"/>
              <a:cs typeface="Arial" pitchFamily="34" charset="0"/>
            </a:endParaRPr>
          </a:p>
        </p:txBody>
      </p:sp>
      <p:sp>
        <p:nvSpPr>
          <p:cNvPr id="16" name="Содержимое 15"/>
          <p:cNvSpPr>
            <a:spLocks noGrp="1"/>
          </p:cNvSpPr>
          <p:nvPr>
            <p:ph idx="1"/>
          </p:nvPr>
        </p:nvSpPr>
        <p:spPr>
          <a:xfrm>
            <a:off x="500034" y="1714488"/>
            <a:ext cx="8143932" cy="4857784"/>
          </a:xfrm>
        </p:spPr>
        <p:txBody>
          <a:bodyPr/>
          <a:lstStyle/>
          <a:p>
            <a:r>
              <a:rPr lang="ru-RU" dirty="0" smtClean="0">
                <a:solidFill>
                  <a:schemeClr val="tx1"/>
                </a:solidFill>
                <a:latin typeface="Arial" pitchFamily="34" charset="0"/>
                <a:cs typeface="Arial" pitchFamily="34" charset="0"/>
              </a:rPr>
              <a:t>Обручи</a:t>
            </a:r>
          </a:p>
          <a:p>
            <a:r>
              <a:rPr lang="ru-RU" dirty="0" smtClean="0">
                <a:solidFill>
                  <a:schemeClr val="tx1"/>
                </a:solidFill>
                <a:latin typeface="Arial" pitchFamily="34" charset="0"/>
                <a:cs typeface="Arial" pitchFamily="34" charset="0"/>
              </a:rPr>
              <a:t>Спортивное оборудование</a:t>
            </a:r>
          </a:p>
          <a:p>
            <a:r>
              <a:rPr lang="ru-RU" dirty="0" smtClean="0">
                <a:solidFill>
                  <a:schemeClr val="tx1"/>
                </a:solidFill>
                <a:latin typeface="Arial" pitchFamily="34" charset="0"/>
                <a:cs typeface="Arial" pitchFamily="34" charset="0"/>
              </a:rPr>
              <a:t>Мячи (разных размеров)</a:t>
            </a:r>
          </a:p>
          <a:p>
            <a:r>
              <a:rPr lang="ru-RU" dirty="0" smtClean="0">
                <a:solidFill>
                  <a:schemeClr val="tx1"/>
                </a:solidFill>
                <a:latin typeface="Arial" pitchFamily="34" charset="0"/>
                <a:cs typeface="Arial" pitchFamily="34" charset="0"/>
              </a:rPr>
              <a:t>Коврики с разной поверхностью</a:t>
            </a:r>
          </a:p>
          <a:p>
            <a:r>
              <a:rPr lang="ru-RU" dirty="0" smtClean="0">
                <a:solidFill>
                  <a:schemeClr val="tx1"/>
                </a:solidFill>
                <a:latin typeface="Arial" pitchFamily="34" charset="0"/>
                <a:cs typeface="Arial" pitchFamily="34" charset="0"/>
              </a:rPr>
              <a:t>Спортивное оборудование для малышей (качели, горки, кольца, лесенки, шведская стенка)</a:t>
            </a:r>
            <a:endParaRPr lang="ru-RU" dirty="0" smtClean="0">
              <a:solidFill>
                <a:schemeClr val="tx1"/>
              </a:solidFill>
              <a:latin typeface="Arial" pitchFamily="34" charset="0"/>
              <a:cs typeface="Arial" pitchFamily="34" charset="0"/>
            </a:endParaRPr>
          </a:p>
          <a:p>
            <a:endParaRPr lang="ru-RU" dirty="0"/>
          </a:p>
        </p:txBody>
      </p:sp>
      <p:pic>
        <p:nvPicPr>
          <p:cNvPr id="17" name="Picture 12" descr="Картинка 17 из 170418"/>
          <p:cNvPicPr>
            <a:picLocks noChangeAspect="1" noChangeArrowheads="1"/>
          </p:cNvPicPr>
          <p:nvPr/>
        </p:nvPicPr>
        <p:blipFill>
          <a:blip r:embed="rId3"/>
          <a:srcRect/>
          <a:stretch>
            <a:fillRect/>
          </a:stretch>
        </p:blipFill>
        <p:spPr bwMode="auto">
          <a:xfrm>
            <a:off x="500034" y="4286256"/>
            <a:ext cx="2388066" cy="2143116"/>
          </a:xfrm>
          <a:prstGeom prst="rect">
            <a:avLst/>
          </a:prstGeom>
          <a:noFill/>
        </p:spPr>
      </p:pic>
      <p:pic>
        <p:nvPicPr>
          <p:cNvPr id="18" name="Picture 14" descr="Картинка 2 из 141758"/>
          <p:cNvPicPr>
            <a:picLocks noChangeAspect="1" noChangeArrowheads="1"/>
          </p:cNvPicPr>
          <p:nvPr/>
        </p:nvPicPr>
        <p:blipFill>
          <a:blip r:embed="rId4"/>
          <a:srcRect/>
          <a:stretch>
            <a:fillRect/>
          </a:stretch>
        </p:blipFill>
        <p:spPr bwMode="auto">
          <a:xfrm>
            <a:off x="2714612" y="4572008"/>
            <a:ext cx="2476518" cy="1857388"/>
          </a:xfrm>
          <a:prstGeom prst="rect">
            <a:avLst/>
          </a:prstGeom>
          <a:noFill/>
        </p:spPr>
      </p:pic>
      <p:pic>
        <p:nvPicPr>
          <p:cNvPr id="19" name="Picture 16" descr="Картинка 41 из 2547"/>
          <p:cNvPicPr>
            <a:picLocks noChangeAspect="1" noChangeArrowheads="1"/>
          </p:cNvPicPr>
          <p:nvPr/>
        </p:nvPicPr>
        <p:blipFill>
          <a:blip r:embed="rId5"/>
          <a:srcRect/>
          <a:stretch>
            <a:fillRect/>
          </a:stretch>
        </p:blipFill>
        <p:spPr bwMode="auto">
          <a:xfrm>
            <a:off x="6500826" y="4357694"/>
            <a:ext cx="2071702" cy="2071703"/>
          </a:xfrm>
          <a:prstGeom prst="rect">
            <a:avLst/>
          </a:prstGeom>
          <a:noFill/>
        </p:spPr>
      </p:pic>
      <p:pic>
        <p:nvPicPr>
          <p:cNvPr id="20" name="Picture 18" descr="Картинка 16 из 155454"/>
          <p:cNvPicPr>
            <a:picLocks noChangeAspect="1" noChangeArrowheads="1"/>
          </p:cNvPicPr>
          <p:nvPr/>
        </p:nvPicPr>
        <p:blipFill>
          <a:blip r:embed="rId6"/>
          <a:srcRect/>
          <a:stretch>
            <a:fillRect/>
          </a:stretch>
        </p:blipFill>
        <p:spPr bwMode="auto">
          <a:xfrm>
            <a:off x="5000628" y="4857760"/>
            <a:ext cx="1563398" cy="157163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357158" y="857232"/>
            <a:ext cx="8207375" cy="865188"/>
          </a:xfrm>
        </p:spPr>
        <p:txBody>
          <a:bodyPr rtlCol="0">
            <a:noAutofit/>
          </a:bodyPr>
          <a:lstStyle/>
          <a:p>
            <a:pPr algn="ctr" fontAlgn="auto">
              <a:spcAft>
                <a:spcPts val="0"/>
              </a:spcAft>
              <a:defRPr/>
            </a:pPr>
            <a:r>
              <a:rPr lang="ru-RU" sz="2400" b="1" dirty="0" smtClean="0">
                <a:solidFill>
                  <a:schemeClr val="accent2">
                    <a:lumMod val="75000"/>
                  </a:schemeClr>
                </a:solidFill>
                <a:latin typeface="Arial" pitchFamily="34" charset="0"/>
                <a:cs typeface="Arial" pitchFamily="34" charset="0"/>
              </a:rPr>
              <a:t>Рекомендации </a:t>
            </a:r>
            <a:r>
              <a:rPr lang="ru-RU" sz="2400" b="1" dirty="0" smtClean="0">
                <a:solidFill>
                  <a:schemeClr val="accent2">
                    <a:lumMod val="75000"/>
                  </a:schemeClr>
                </a:solidFill>
                <a:latin typeface="Arial" pitchFamily="34" charset="0"/>
                <a:cs typeface="Arial" pitchFamily="34" charset="0"/>
              </a:rPr>
              <a:t>по организации непосредственной образовательной деятельности</a:t>
            </a:r>
            <a:endParaRPr lang="ru-RU" sz="2400" b="1" dirty="0">
              <a:solidFill>
                <a:schemeClr val="accent2">
                  <a:lumMod val="75000"/>
                </a:schemeClr>
              </a:solidFill>
              <a:latin typeface="Arial" pitchFamily="34" charset="0"/>
              <a:cs typeface="Arial" pitchFamily="34" charset="0"/>
            </a:endParaRPr>
          </a:p>
        </p:txBody>
      </p:sp>
      <p:pic>
        <p:nvPicPr>
          <p:cNvPr id="57347" name="Picture 4" descr="Картинка 54 из 9306"/>
          <p:cNvPicPr>
            <a:picLocks noChangeAspect="1" noChangeArrowheads="1"/>
          </p:cNvPicPr>
          <p:nvPr/>
        </p:nvPicPr>
        <p:blipFill>
          <a:blip r:embed="rId3"/>
          <a:srcRect/>
          <a:stretch>
            <a:fillRect/>
          </a:stretch>
        </p:blipFill>
        <p:spPr bwMode="auto">
          <a:xfrm>
            <a:off x="1857356" y="1857364"/>
            <a:ext cx="5173672" cy="4688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765175"/>
            <a:ext cx="7559675" cy="1092190"/>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b="1" dirty="0" smtClean="0">
                <a:solidFill>
                  <a:schemeClr val="accent2">
                    <a:lumMod val="75000"/>
                  </a:schemeClr>
                </a:solidFill>
                <a:latin typeface="Arial" pitchFamily="34" charset="0"/>
                <a:cs typeface="Arial" pitchFamily="34" charset="0"/>
              </a:rPr>
              <a:t>ОЩУЩЕНИЕ</a:t>
            </a:r>
            <a:endParaRPr lang="ru-RU" sz="3600" b="1" dirty="0">
              <a:solidFill>
                <a:schemeClr val="accent2">
                  <a:lumMod val="75000"/>
                </a:schemeClr>
              </a:solidFill>
              <a:latin typeface="Arial" pitchFamily="34" charset="0"/>
              <a:cs typeface="Arial" pitchFamily="34" charset="0"/>
            </a:endParaRPr>
          </a:p>
        </p:txBody>
      </p:sp>
      <p:sp>
        <p:nvSpPr>
          <p:cNvPr id="3" name="Объект 2"/>
          <p:cNvSpPr>
            <a:spLocks noGrp="1"/>
          </p:cNvSpPr>
          <p:nvPr>
            <p:ph idx="1"/>
          </p:nvPr>
        </p:nvSpPr>
        <p:spPr>
          <a:xfrm>
            <a:off x="428596" y="2000240"/>
            <a:ext cx="8207375" cy="4500594"/>
          </a:xfrm>
        </p:spPr>
        <p:txBody>
          <a:bodyPr rtlCol="0">
            <a:normAutofit fontScale="55000" lnSpcReduction="20000"/>
          </a:bodyPr>
          <a:lstStyle/>
          <a:p>
            <a:pPr marL="0" indent="0" algn="ctr" fontAlgn="auto">
              <a:lnSpc>
                <a:spcPct val="130000"/>
              </a:lnSpc>
              <a:spcBef>
                <a:spcPts val="0"/>
              </a:spcBef>
              <a:spcAft>
                <a:spcPts val="0"/>
              </a:spcAft>
              <a:buNone/>
              <a:defRPr/>
            </a:pPr>
            <a:r>
              <a:rPr lang="ru-RU" sz="4000" b="1" dirty="0" smtClean="0">
                <a:solidFill>
                  <a:schemeClr val="tx1"/>
                </a:solidFill>
                <a:latin typeface="Arial" pitchFamily="34" charset="0"/>
                <a:cs typeface="Arial" pitchFamily="34" charset="0"/>
              </a:rPr>
              <a:t> </a:t>
            </a:r>
            <a:r>
              <a:rPr lang="ru-RU" sz="5100" dirty="0" smtClean="0">
                <a:solidFill>
                  <a:schemeClr val="tx1"/>
                </a:solidFill>
                <a:latin typeface="Arial" pitchFamily="34" charset="0"/>
                <a:cs typeface="Arial" pitchFamily="34" charset="0"/>
              </a:rPr>
              <a:t>простейший психический процесс, состоящий в отражении отдельных свойств предметов, а также внутренних состояния организма при непосредственном воздействии раздражителей на органы чувств. Ощущения возникают как реакция нервной системы на тот или иной раздражитель, соответственно имеет рефлекторную природу, т.е. возникают по механизму рефлекса.</a:t>
            </a:r>
            <a:endParaRPr lang="ru-RU" sz="3000" b="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765175"/>
            <a:ext cx="7559675" cy="877875"/>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b="1" dirty="0" smtClean="0">
                <a:solidFill>
                  <a:schemeClr val="accent2">
                    <a:lumMod val="75000"/>
                  </a:schemeClr>
                </a:solidFill>
                <a:latin typeface="Arial" pitchFamily="34" charset="0"/>
                <a:cs typeface="Arial" pitchFamily="34" charset="0"/>
              </a:rPr>
              <a:t>ВОСПРИЯТИЕ</a:t>
            </a:r>
            <a:endParaRPr lang="ru-RU" sz="3600" b="1" dirty="0">
              <a:solidFill>
                <a:schemeClr val="accent2">
                  <a:lumMod val="75000"/>
                </a:schemeClr>
              </a:solidFill>
              <a:latin typeface="Arial" pitchFamily="34" charset="0"/>
              <a:cs typeface="Arial" pitchFamily="34" charset="0"/>
            </a:endParaRPr>
          </a:p>
        </p:txBody>
      </p:sp>
      <p:sp>
        <p:nvSpPr>
          <p:cNvPr id="3" name="Объект 2"/>
          <p:cNvSpPr>
            <a:spLocks noGrp="1"/>
          </p:cNvSpPr>
          <p:nvPr>
            <p:ph idx="1"/>
          </p:nvPr>
        </p:nvSpPr>
        <p:spPr>
          <a:xfrm>
            <a:off x="428596" y="1643050"/>
            <a:ext cx="8207375" cy="4857784"/>
          </a:xfrm>
        </p:spPr>
        <p:txBody>
          <a:bodyPr rtlCol="0">
            <a:normAutofit fontScale="92500"/>
          </a:bodyPr>
          <a:lstStyle/>
          <a:p>
            <a:pPr marL="0" indent="0" algn="ctr" fontAlgn="auto">
              <a:lnSpc>
                <a:spcPct val="130000"/>
              </a:lnSpc>
              <a:spcBef>
                <a:spcPts val="0"/>
              </a:spcBef>
              <a:spcAft>
                <a:spcPts val="0"/>
              </a:spcAft>
              <a:buNone/>
              <a:defRPr/>
            </a:pPr>
            <a:r>
              <a:rPr lang="ru-RU" sz="3200" dirty="0" smtClean="0">
                <a:solidFill>
                  <a:schemeClr val="tx1"/>
                </a:solidFill>
                <a:latin typeface="Arial" pitchFamily="34" charset="0"/>
                <a:cs typeface="Arial" pitchFamily="34" charset="0"/>
              </a:rPr>
              <a:t>целостное отражение предметов, </a:t>
            </a:r>
          </a:p>
          <a:p>
            <a:pPr marL="0" indent="0" algn="ctr" fontAlgn="auto">
              <a:lnSpc>
                <a:spcPct val="130000"/>
              </a:lnSpc>
              <a:spcBef>
                <a:spcPts val="0"/>
              </a:spcBef>
              <a:spcAft>
                <a:spcPts val="0"/>
              </a:spcAft>
              <a:buNone/>
              <a:defRPr/>
            </a:pPr>
            <a:r>
              <a:rPr lang="ru-RU" sz="3200" dirty="0" smtClean="0">
                <a:solidFill>
                  <a:schemeClr val="tx1"/>
                </a:solidFill>
                <a:latin typeface="Arial" pitchFamily="34" charset="0"/>
                <a:cs typeface="Arial" pitchFamily="34" charset="0"/>
              </a:rPr>
              <a:t>ситуаций и событий, возникающее при непосредственном воздействии на органы чувств. Восприятие - это наглядно-образное отражение действующих в данный момент на органы чувств предметов и явлений действительности в совокупности их различных свойств и частей.</a:t>
            </a:r>
          </a:p>
          <a:p>
            <a:pPr marL="0" indent="0" algn="ctr" fontAlgn="auto">
              <a:lnSpc>
                <a:spcPct val="130000"/>
              </a:lnSpc>
              <a:spcBef>
                <a:spcPts val="0"/>
              </a:spcBef>
              <a:spcAft>
                <a:spcPts val="0"/>
              </a:spcAft>
              <a:buNone/>
              <a:defRPr/>
            </a:pPr>
            <a:endParaRPr lang="ru-RU" sz="3000" b="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765175"/>
            <a:ext cx="7559675" cy="949313"/>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b="1" dirty="0" smtClean="0">
                <a:solidFill>
                  <a:schemeClr val="accent2">
                    <a:lumMod val="75000"/>
                  </a:schemeClr>
                </a:solidFill>
                <a:latin typeface="Arial" pitchFamily="34" charset="0"/>
                <a:cs typeface="Arial" pitchFamily="34" charset="0"/>
              </a:rPr>
              <a:t>ВООБРАЖЕНИЕ</a:t>
            </a:r>
            <a:endParaRPr lang="ru-RU" sz="3600" b="1" dirty="0">
              <a:solidFill>
                <a:schemeClr val="accent2">
                  <a:lumMod val="75000"/>
                </a:schemeClr>
              </a:solidFill>
              <a:latin typeface="Arial" pitchFamily="34" charset="0"/>
              <a:cs typeface="Arial" pitchFamily="34" charset="0"/>
            </a:endParaRPr>
          </a:p>
        </p:txBody>
      </p:sp>
      <p:sp>
        <p:nvSpPr>
          <p:cNvPr id="3" name="Объект 2"/>
          <p:cNvSpPr>
            <a:spLocks noGrp="1"/>
          </p:cNvSpPr>
          <p:nvPr>
            <p:ph idx="1"/>
          </p:nvPr>
        </p:nvSpPr>
        <p:spPr>
          <a:xfrm>
            <a:off x="500034" y="1714488"/>
            <a:ext cx="8207375" cy="4714908"/>
          </a:xfrm>
        </p:spPr>
        <p:txBody>
          <a:bodyPr rtlCol="0">
            <a:normAutofit fontScale="47500" lnSpcReduction="20000"/>
          </a:bodyPr>
          <a:lstStyle/>
          <a:p>
            <a:pPr algn="ctr">
              <a:lnSpc>
                <a:spcPct val="140000"/>
              </a:lnSpc>
              <a:buNone/>
            </a:pPr>
            <a:r>
              <a:rPr lang="ru-RU" sz="5900" dirty="0" smtClean="0">
                <a:solidFill>
                  <a:schemeClr val="tx1"/>
                </a:solidFill>
                <a:latin typeface="Arial" pitchFamily="34" charset="0"/>
                <a:cs typeface="Arial" pitchFamily="34" charset="0"/>
              </a:rPr>
              <a:t>Познавательный психический процесс, присущий только человеку, заключающийся в создании новых образов путем переработки материала восприятий и представлений, полученных в предшествующем опыте. Специфика воображения состоит в переработке прошлого опыта. памяти. Воображение – важнейшая составляющая часть творческого процесса. </a:t>
            </a:r>
          </a:p>
          <a:p>
            <a:pPr marL="0" indent="0" algn="ctr" fontAlgn="auto">
              <a:lnSpc>
                <a:spcPct val="130000"/>
              </a:lnSpc>
              <a:spcBef>
                <a:spcPts val="0"/>
              </a:spcBef>
              <a:spcAft>
                <a:spcPts val="0"/>
              </a:spcAft>
              <a:buNone/>
              <a:defRPr/>
            </a:pPr>
            <a:endParaRPr lang="ru-RU" sz="3000" b="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765175"/>
            <a:ext cx="7559675" cy="1092190"/>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b="1" dirty="0" smtClean="0">
                <a:solidFill>
                  <a:schemeClr val="accent2">
                    <a:lumMod val="75000"/>
                  </a:schemeClr>
                </a:solidFill>
                <a:latin typeface="Arial" pitchFamily="34" charset="0"/>
                <a:cs typeface="Arial" pitchFamily="34" charset="0"/>
              </a:rPr>
              <a:t>ВНИМАНИЕ</a:t>
            </a:r>
            <a:endParaRPr lang="ru-RU" sz="3600" b="1" dirty="0">
              <a:solidFill>
                <a:schemeClr val="accent2">
                  <a:lumMod val="75000"/>
                </a:schemeClr>
              </a:solidFill>
              <a:latin typeface="Arial" pitchFamily="34" charset="0"/>
              <a:cs typeface="Arial" pitchFamily="34" charset="0"/>
            </a:endParaRPr>
          </a:p>
        </p:txBody>
      </p:sp>
      <p:sp>
        <p:nvSpPr>
          <p:cNvPr id="3" name="Объект 2"/>
          <p:cNvSpPr>
            <a:spLocks noGrp="1"/>
          </p:cNvSpPr>
          <p:nvPr>
            <p:ph idx="1"/>
          </p:nvPr>
        </p:nvSpPr>
        <p:spPr>
          <a:xfrm>
            <a:off x="428596" y="2000240"/>
            <a:ext cx="8207375" cy="4500594"/>
          </a:xfrm>
        </p:spPr>
        <p:txBody>
          <a:bodyPr rtlCol="0">
            <a:normAutofit/>
          </a:bodyPr>
          <a:lstStyle/>
          <a:p>
            <a:pPr marL="0" indent="0" algn="ctr" fontAlgn="auto">
              <a:lnSpc>
                <a:spcPct val="130000"/>
              </a:lnSpc>
              <a:spcBef>
                <a:spcPts val="0"/>
              </a:spcBef>
              <a:spcAft>
                <a:spcPts val="0"/>
              </a:spcAft>
              <a:buNone/>
              <a:defRPr/>
            </a:pPr>
            <a:r>
              <a:rPr lang="ru-RU" sz="3200" dirty="0" smtClean="0">
                <a:solidFill>
                  <a:schemeClr val="tx1"/>
                </a:solidFill>
                <a:latin typeface="Arial" pitchFamily="34" charset="0"/>
                <a:cs typeface="Arial" pitchFamily="34" charset="0"/>
              </a:rPr>
              <a:t>это направленность и сосредоточенность сознания, которые предполагают повышение уровня сенсорной, интеллектуальной или двигательной активности индивида.</a:t>
            </a:r>
          </a:p>
          <a:p>
            <a:pPr marL="0" indent="0" algn="ctr" fontAlgn="auto">
              <a:lnSpc>
                <a:spcPct val="130000"/>
              </a:lnSpc>
              <a:spcBef>
                <a:spcPts val="0"/>
              </a:spcBef>
              <a:spcAft>
                <a:spcPts val="0"/>
              </a:spcAft>
              <a:buNone/>
              <a:defRPr/>
            </a:pPr>
            <a:endParaRPr lang="ru-RU" sz="3000" b="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765175"/>
            <a:ext cx="7559675" cy="877875"/>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b="1" dirty="0" smtClean="0">
                <a:solidFill>
                  <a:schemeClr val="accent2">
                    <a:lumMod val="75000"/>
                  </a:schemeClr>
                </a:solidFill>
                <a:latin typeface="Arial" pitchFamily="34" charset="0"/>
                <a:cs typeface="Arial" pitchFamily="34" charset="0"/>
              </a:rPr>
              <a:t>ПАМЯТЬ</a:t>
            </a:r>
            <a:endParaRPr lang="ru-RU" sz="3600" b="1" dirty="0">
              <a:solidFill>
                <a:schemeClr val="accent2">
                  <a:lumMod val="75000"/>
                </a:schemeClr>
              </a:solidFill>
              <a:latin typeface="Arial" pitchFamily="34" charset="0"/>
              <a:cs typeface="Arial" pitchFamily="34" charset="0"/>
            </a:endParaRPr>
          </a:p>
        </p:txBody>
      </p:sp>
      <p:sp>
        <p:nvSpPr>
          <p:cNvPr id="3" name="Объект 2"/>
          <p:cNvSpPr>
            <a:spLocks noGrp="1"/>
          </p:cNvSpPr>
          <p:nvPr>
            <p:ph idx="1"/>
          </p:nvPr>
        </p:nvSpPr>
        <p:spPr>
          <a:xfrm>
            <a:off x="428596" y="1714488"/>
            <a:ext cx="8207375" cy="4786346"/>
          </a:xfrm>
        </p:spPr>
        <p:txBody>
          <a:bodyPr rtlCol="0">
            <a:normAutofit/>
          </a:bodyPr>
          <a:lstStyle/>
          <a:p>
            <a:pPr algn="ctr">
              <a:buNone/>
            </a:pPr>
            <a:r>
              <a:rPr lang="ru-RU" sz="3200" dirty="0" smtClean="0">
                <a:solidFill>
                  <a:schemeClr val="tx1"/>
                </a:solidFill>
                <a:latin typeface="Arial" pitchFamily="34" charset="0"/>
                <a:cs typeface="Arial" pitchFamily="34" charset="0"/>
              </a:rPr>
              <a:t>Память, как познавательный процесс, обеспечивает целостность и развитие личности. Запоминание, сохранение, воспроизведение и забывание следов прежнего опыта, дающие человеку возможность накопить информацию и иметь дело со следами прежнего опыта после того, как вызвавшее их явление исчезло. </a:t>
            </a:r>
          </a:p>
          <a:p>
            <a:pPr marL="0" indent="0" algn="ctr" fontAlgn="auto">
              <a:lnSpc>
                <a:spcPct val="130000"/>
              </a:lnSpc>
              <a:spcBef>
                <a:spcPts val="0"/>
              </a:spcBef>
              <a:spcAft>
                <a:spcPts val="0"/>
              </a:spcAft>
              <a:buNone/>
              <a:defRPr/>
            </a:pPr>
            <a:endParaRPr lang="ru-RU" sz="3000" b="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765175"/>
            <a:ext cx="7559675" cy="1092190"/>
          </a:xfrm>
        </p:spPr>
        <p:txBody>
          <a:bodyPr rtlCol="0">
            <a:noAutofit/>
          </a:bodyPr>
          <a:lstStyle/>
          <a:p>
            <a:pPr algn="ctr" fontAlgn="auto">
              <a:lnSpc>
                <a:spcPct val="120000"/>
              </a:lnSpc>
              <a:spcAft>
                <a:spcPts val="0"/>
              </a:spcAft>
              <a:defRPr/>
            </a:pPr>
            <a:r>
              <a:rPr lang="en-US" sz="3600" b="1" dirty="0">
                <a:solidFill>
                  <a:schemeClr val="accent2">
                    <a:lumMod val="75000"/>
                  </a:schemeClr>
                </a:solidFill>
              </a:rPr>
              <a:t/>
            </a:r>
            <a:br>
              <a:rPr lang="en-US" sz="3600" b="1" dirty="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a:solidFill>
                  <a:schemeClr val="accent2">
                    <a:lumMod val="75000"/>
                  </a:schemeClr>
                </a:solidFill>
              </a:rPr>
              <a:t/>
            </a:r>
            <a:br>
              <a:rPr lang="en-US" sz="3600" b="1" dirty="0">
                <a:solidFill>
                  <a:schemeClr val="accent2">
                    <a:lumMod val="75000"/>
                  </a:schemeClr>
                </a:solidFill>
              </a:rPr>
            </a:br>
            <a:r>
              <a:rPr lang="ru-RU" b="1" dirty="0" smtClean="0">
                <a:solidFill>
                  <a:schemeClr val="accent2">
                    <a:lumMod val="75000"/>
                  </a:schemeClr>
                </a:solidFill>
                <a:latin typeface="Arial" pitchFamily="34" charset="0"/>
                <a:cs typeface="Arial" pitchFamily="34" charset="0"/>
              </a:rPr>
              <a:t>МЫШЛЕНИЕ</a:t>
            </a:r>
            <a:endParaRPr lang="ru-RU" sz="3600" b="1" dirty="0">
              <a:solidFill>
                <a:schemeClr val="accent2">
                  <a:lumMod val="75000"/>
                </a:schemeClr>
              </a:solidFill>
              <a:latin typeface="Arial" pitchFamily="34" charset="0"/>
              <a:cs typeface="Arial" pitchFamily="34" charset="0"/>
            </a:endParaRPr>
          </a:p>
        </p:txBody>
      </p:sp>
      <p:sp>
        <p:nvSpPr>
          <p:cNvPr id="3" name="Объект 2"/>
          <p:cNvSpPr>
            <a:spLocks noGrp="1"/>
          </p:cNvSpPr>
          <p:nvPr>
            <p:ph idx="1"/>
          </p:nvPr>
        </p:nvSpPr>
        <p:spPr>
          <a:xfrm>
            <a:off x="428596" y="2000240"/>
            <a:ext cx="8207375" cy="4500594"/>
          </a:xfrm>
        </p:spPr>
        <p:txBody>
          <a:bodyPr rtlCol="0">
            <a:normAutofit/>
          </a:bodyPr>
          <a:lstStyle/>
          <a:p>
            <a:pPr marL="0" indent="0" algn="ctr" fontAlgn="auto">
              <a:lnSpc>
                <a:spcPct val="130000"/>
              </a:lnSpc>
              <a:spcBef>
                <a:spcPts val="0"/>
              </a:spcBef>
              <a:spcAft>
                <a:spcPts val="0"/>
              </a:spcAft>
              <a:buNone/>
              <a:defRPr/>
            </a:pPr>
            <a:r>
              <a:rPr lang="ru-RU" sz="3200" dirty="0" smtClean="0">
                <a:solidFill>
                  <a:schemeClr val="tx1"/>
                </a:solidFill>
                <a:latin typeface="Arial" pitchFamily="34" charset="0"/>
                <a:cs typeface="Arial" pitchFamily="34" charset="0"/>
              </a:rPr>
              <a:t>социально обусловленный, неразрывно связанный с речью, процесс обобщенного и опосредованного отражения действительности в ее существенных связях и отношениях. </a:t>
            </a:r>
          </a:p>
          <a:p>
            <a:pPr marL="0" indent="0" algn="ctr" fontAlgn="auto">
              <a:lnSpc>
                <a:spcPct val="130000"/>
              </a:lnSpc>
              <a:spcBef>
                <a:spcPts val="0"/>
              </a:spcBef>
              <a:spcAft>
                <a:spcPts val="0"/>
              </a:spcAft>
              <a:buNone/>
              <a:defRPr/>
            </a:pPr>
            <a:endParaRPr lang="ru-RU" sz="3000" b="1"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608</TotalTime>
  <Words>935</Words>
  <Application>Microsoft Office PowerPoint</Application>
  <PresentationFormat>Экран (4:3)</PresentationFormat>
  <Paragraphs>126</Paragraphs>
  <Slides>32</Slides>
  <Notes>32</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Остин</vt:lpstr>
      <vt:lpstr>ОСОБЕННОСТИ ПОЗНАВАТЕЛЬНОГО РАЗВИТИЯ  ДЕТЕЙ РАННЕГО ВОЗРАСТА</vt:lpstr>
      <vt:lpstr>     ПОЗНАВАТЕЛЬНЫЕ ПРОЦЕССЫ</vt:lpstr>
      <vt:lpstr>    </vt:lpstr>
      <vt:lpstr>    ОЩУЩЕНИЕ</vt:lpstr>
      <vt:lpstr>    ВОСПРИЯТИЕ</vt:lpstr>
      <vt:lpstr>    ВООБРАЖЕНИЕ</vt:lpstr>
      <vt:lpstr>    ВНИМАНИЕ</vt:lpstr>
      <vt:lpstr>    ПАМЯТЬ</vt:lpstr>
      <vt:lpstr>    МЫШЛЕНИЕ</vt:lpstr>
      <vt:lpstr>    РЕЧЬ</vt:lpstr>
      <vt:lpstr>Познавательная сфера</vt:lpstr>
      <vt:lpstr>    Познавательный интерес</vt:lpstr>
      <vt:lpstr>    Цель познавательного развития</vt:lpstr>
      <vt:lpstr>Слайд 14</vt:lpstr>
      <vt:lpstr>Теоретические основы познавательного развития детей раннего возраста</vt:lpstr>
      <vt:lpstr>Формирование познавательного интереса в раннем возрасте</vt:lpstr>
      <vt:lpstr>Методы исследования познавательной деятельности детей раннего возраста</vt:lpstr>
      <vt:lpstr>    Задания с кубиками</vt:lpstr>
      <vt:lpstr>     Задания с геометрическими формами</vt:lpstr>
      <vt:lpstr>     Задание с соотнесением предметов</vt:lpstr>
      <vt:lpstr>     Задания с предметами быта</vt:lpstr>
      <vt:lpstr>Предметная деятельность как главный источник развития малыша</vt:lpstr>
      <vt:lpstr>Игры и занятия, направленные  на развитие познавательной активности</vt:lpstr>
      <vt:lpstr>Слайд 24</vt:lpstr>
      <vt:lpstr>     Орудийные действия</vt:lpstr>
      <vt:lpstr>     Наглядно-действенное мышление</vt:lpstr>
      <vt:lpstr>     Познавательная активность</vt:lpstr>
      <vt:lpstr>     Целеустремлённость и настойчивость</vt:lpstr>
      <vt:lpstr>Слайд 29</vt:lpstr>
      <vt:lpstr>Слайд 30</vt:lpstr>
      <vt:lpstr>Слайд 31</vt:lpstr>
      <vt:lpstr>Рекомендации по организации непосредственной образовательной деятельности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ПСИХОЛОГИЯ ДЕТЕЙ РАННЕГО ВОЗРАСТА</dc:title>
  <dc:creator>User</dc:creator>
  <cp:lastModifiedBy>User</cp:lastModifiedBy>
  <cp:revision>49</cp:revision>
  <dcterms:created xsi:type="dcterms:W3CDTF">2012-03-21T03:39:08Z</dcterms:created>
  <dcterms:modified xsi:type="dcterms:W3CDTF">2012-09-02T21:01:42Z</dcterms:modified>
</cp:coreProperties>
</file>